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sldIdLst>
    <p:sldId id="256" r:id="rId2"/>
    <p:sldId id="258" r:id="rId3"/>
    <p:sldId id="257" r:id="rId4"/>
  </p:sldIdLst>
  <p:sldSz cx="9601200" cy="12801600" type="A3"/>
  <p:notesSz cx="9926638" cy="1435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BEA"/>
    <a:srgbClr val="33CCCC"/>
    <a:srgbClr val="00CC99"/>
    <a:srgbClr val="0099FF"/>
    <a:srgbClr val="00FFCC"/>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6"/>
  </p:normalViewPr>
  <p:slideViewPr>
    <p:cSldViewPr snapToGrid="0" snapToObjects="1">
      <p:cViewPr>
        <p:scale>
          <a:sx n="50" d="100"/>
          <a:sy n="50" d="100"/>
        </p:scale>
        <p:origin x="-1800" y="-96"/>
      </p:cViewPr>
      <p:guideLst>
        <p:guide orient="horz" pos="4032"/>
        <p:guide pos="302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EIRMA0014\Desktop\iMatter%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800" b="1" i="0" u="none" strike="noStrike" kern="1200" cap="all" spc="0" baseline="0">
                <a:solidFill>
                  <a:srgbClr val="002060"/>
                </a:solidFill>
                <a:latin typeface="+mn-lt"/>
                <a:ea typeface="+mn-ea"/>
                <a:cs typeface="+mn-cs"/>
              </a:defRPr>
            </a:pPr>
            <a:r>
              <a:rPr lang="en-GB" sz="1800" b="1">
                <a:solidFill>
                  <a:srgbClr val="002060"/>
                </a:solidFill>
              </a:rPr>
              <a:t>Results 2016-2019</a:t>
            </a:r>
          </a:p>
        </c:rich>
      </c:tx>
      <c:layout>
        <c:manualLayout>
          <c:xMode val="edge"/>
          <c:yMode val="edge"/>
          <c:x val="0.18042836771094733"/>
          <c:y val="7.6209127163700305E-2"/>
        </c:manualLayout>
      </c:layout>
      <c:spPr>
        <a:noFill/>
        <a:ln>
          <a:noFill/>
        </a:ln>
        <a:effectLst/>
      </c:spPr>
    </c:title>
    <c:plotArea>
      <c:layout/>
      <c:lineChart>
        <c:grouping val="standard"/>
        <c:ser>
          <c:idx val="0"/>
          <c:order val="0"/>
          <c:tx>
            <c:strRef>
              <c:f>Sheet2!$A$4</c:f>
              <c:strCache>
                <c:ptCount val="1"/>
                <c:pt idx="0">
                  <c:v>EEI</c:v>
                </c:pt>
              </c:strCache>
            </c:strRef>
          </c:tx>
          <c:spPr>
            <a:ln w="19050" cap="rnd" cmpd="sng" algn="ctr">
              <a:solidFill>
                <a:schemeClr val="accent6">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6"/>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Sheet2!$B$3:$E$3</c:f>
              <c:numCache>
                <c:formatCode>General</c:formatCode>
                <c:ptCount val="4"/>
                <c:pt idx="0">
                  <c:v>2016</c:v>
                </c:pt>
                <c:pt idx="1">
                  <c:v>2017</c:v>
                </c:pt>
                <c:pt idx="2">
                  <c:v>2018</c:v>
                </c:pt>
                <c:pt idx="3">
                  <c:v>2019</c:v>
                </c:pt>
              </c:numCache>
            </c:numRef>
          </c:cat>
          <c:val>
            <c:numRef>
              <c:f>Sheet2!$B$4:$E$4</c:f>
              <c:numCache>
                <c:formatCode>General</c:formatCode>
                <c:ptCount val="4"/>
                <c:pt idx="0">
                  <c:v>81</c:v>
                </c:pt>
                <c:pt idx="1">
                  <c:v>78</c:v>
                </c:pt>
                <c:pt idx="2">
                  <c:v>81</c:v>
                </c:pt>
                <c:pt idx="3">
                  <c:v>84</c:v>
                </c:pt>
              </c:numCache>
            </c:numRef>
          </c:val>
          <c:extLst xmlns:c16r2="http://schemas.microsoft.com/office/drawing/2015/06/chart">
            <c:ext xmlns:c16="http://schemas.microsoft.com/office/drawing/2014/chart" uri="{C3380CC4-5D6E-409C-BE32-E72D297353CC}">
              <c16:uniqueId val="{00000000-7319-C04D-B686-21E56B577E8E}"/>
            </c:ext>
          </c:extLst>
        </c:ser>
        <c:ser>
          <c:idx val="1"/>
          <c:order val="1"/>
          <c:tx>
            <c:strRef>
              <c:f>Sheet2!$A$5</c:f>
              <c:strCache>
                <c:ptCount val="1"/>
                <c:pt idx="0">
                  <c:v>Response Rate</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5"/>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Sheet2!$B$3:$E$3</c:f>
              <c:numCache>
                <c:formatCode>General</c:formatCode>
                <c:ptCount val="4"/>
                <c:pt idx="0">
                  <c:v>2016</c:v>
                </c:pt>
                <c:pt idx="1">
                  <c:v>2017</c:v>
                </c:pt>
                <c:pt idx="2">
                  <c:v>2018</c:v>
                </c:pt>
                <c:pt idx="3">
                  <c:v>2019</c:v>
                </c:pt>
              </c:numCache>
            </c:numRef>
          </c:cat>
          <c:val>
            <c:numRef>
              <c:f>Sheet2!$B$5:$E$5</c:f>
              <c:numCache>
                <c:formatCode>General</c:formatCode>
                <c:ptCount val="4"/>
                <c:pt idx="0">
                  <c:v>73</c:v>
                </c:pt>
                <c:pt idx="1">
                  <c:v>75</c:v>
                </c:pt>
                <c:pt idx="2">
                  <c:v>75</c:v>
                </c:pt>
                <c:pt idx="3">
                  <c:v>78</c:v>
                </c:pt>
              </c:numCache>
            </c:numRef>
          </c:val>
          <c:extLst xmlns:c16r2="http://schemas.microsoft.com/office/drawing/2015/06/chart">
            <c:ext xmlns:c16="http://schemas.microsoft.com/office/drawing/2014/chart" uri="{C3380CC4-5D6E-409C-BE32-E72D297353CC}">
              <c16:uniqueId val="{00000001-7319-C04D-B686-21E56B577E8E}"/>
            </c:ext>
          </c:extLst>
        </c:ser>
        <c:dLbls>
          <c:showVal val="1"/>
        </c:dLbls>
        <c:marker val="1"/>
        <c:axId val="144022528"/>
        <c:axId val="144024320"/>
      </c:lineChart>
      <c:catAx>
        <c:axId val="144022528"/>
        <c:scaling>
          <c:orientation val="minMax"/>
        </c:scaling>
        <c:axPos val="b"/>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144024320"/>
        <c:crosses val="autoZero"/>
        <c:auto val="1"/>
        <c:lblAlgn val="ctr"/>
        <c:lblOffset val="100"/>
      </c:catAx>
      <c:valAx>
        <c:axId val="144024320"/>
        <c:scaling>
          <c:orientation val="minMax"/>
        </c:scaling>
        <c:delete val="1"/>
        <c:axPos val="l"/>
        <c:numFmt formatCode="General" sourceLinked="1"/>
        <c:majorTickMark val="none"/>
        <c:tickLblPos val="none"/>
        <c:crossAx val="1440225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chemeClr val="accent6"/>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rgbClr val="00B0F0"/>
                </a:solidFill>
                <a:latin typeface="+mn-lt"/>
                <a:ea typeface="+mn-ea"/>
                <a:cs typeface="+mn-cs"/>
              </a:defRPr>
            </a:pPr>
            <a:endParaRPr lang="en-US"/>
          </a:p>
        </c:txPr>
      </c:legendEntry>
      <c:layout/>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20281"/>
          </a:xfrm>
          <a:prstGeom prst="rect">
            <a:avLst/>
          </a:prstGeom>
        </p:spPr>
        <p:txBody>
          <a:bodyPr vert="horz" lIns="138751" tIns="69376" rIns="138751" bIns="69376" rtlCol="0"/>
          <a:lstStyle>
            <a:lvl1pPr algn="l">
              <a:defRPr sz="1800"/>
            </a:lvl1pPr>
          </a:lstStyle>
          <a:p>
            <a:endParaRPr lang="en-US"/>
          </a:p>
        </p:txBody>
      </p:sp>
      <p:sp>
        <p:nvSpPr>
          <p:cNvPr id="3" name="Date Placeholder 2"/>
          <p:cNvSpPr>
            <a:spLocks noGrp="1"/>
          </p:cNvSpPr>
          <p:nvPr>
            <p:ph type="dt" idx="1"/>
          </p:nvPr>
        </p:nvSpPr>
        <p:spPr>
          <a:xfrm>
            <a:off x="5622798" y="0"/>
            <a:ext cx="4301543" cy="720281"/>
          </a:xfrm>
          <a:prstGeom prst="rect">
            <a:avLst/>
          </a:prstGeom>
        </p:spPr>
        <p:txBody>
          <a:bodyPr vert="horz" lIns="138751" tIns="69376" rIns="138751" bIns="69376" rtlCol="0"/>
          <a:lstStyle>
            <a:lvl1pPr algn="r">
              <a:defRPr sz="1800"/>
            </a:lvl1pPr>
          </a:lstStyle>
          <a:p>
            <a:fld id="{871F88FA-6DD3-C641-81A4-6B22EB575401}" type="datetimeFigureOut">
              <a:rPr lang="en-US" smtClean="0"/>
              <a:pPr/>
              <a:t>10/9/2019</a:t>
            </a:fld>
            <a:endParaRPr lang="en-US"/>
          </a:p>
        </p:txBody>
      </p:sp>
      <p:sp>
        <p:nvSpPr>
          <p:cNvPr id="4" name="Slide Image Placeholder 3"/>
          <p:cNvSpPr>
            <a:spLocks noGrp="1" noRot="1" noChangeAspect="1"/>
          </p:cNvSpPr>
          <p:nvPr>
            <p:ph type="sldImg" idx="2"/>
          </p:nvPr>
        </p:nvSpPr>
        <p:spPr>
          <a:xfrm>
            <a:off x="3146425" y="1793875"/>
            <a:ext cx="3633788" cy="4845050"/>
          </a:xfrm>
          <a:prstGeom prst="rect">
            <a:avLst/>
          </a:prstGeom>
          <a:noFill/>
          <a:ln w="12700">
            <a:solidFill>
              <a:prstClr val="black"/>
            </a:solidFill>
          </a:ln>
        </p:spPr>
        <p:txBody>
          <a:bodyPr vert="horz" lIns="138751" tIns="69376" rIns="138751" bIns="69376" rtlCol="0" anchor="ctr"/>
          <a:lstStyle/>
          <a:p>
            <a:endParaRPr lang="en-US"/>
          </a:p>
        </p:txBody>
      </p:sp>
      <p:sp>
        <p:nvSpPr>
          <p:cNvPr id="5" name="Notes Placeholder 4"/>
          <p:cNvSpPr>
            <a:spLocks noGrp="1"/>
          </p:cNvSpPr>
          <p:nvPr>
            <p:ph type="body" sz="quarter" idx="3"/>
          </p:nvPr>
        </p:nvSpPr>
        <p:spPr>
          <a:xfrm>
            <a:off x="992664" y="6908711"/>
            <a:ext cx="7941310" cy="5652582"/>
          </a:xfrm>
          <a:prstGeom prst="rect">
            <a:avLst/>
          </a:prstGeom>
        </p:spPr>
        <p:txBody>
          <a:bodyPr vert="horz" lIns="138751" tIns="69376" rIns="138751" bIns="6937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3635484"/>
            <a:ext cx="4301543" cy="720280"/>
          </a:xfrm>
          <a:prstGeom prst="rect">
            <a:avLst/>
          </a:prstGeom>
        </p:spPr>
        <p:txBody>
          <a:bodyPr vert="horz" lIns="138751" tIns="69376" rIns="138751" bIns="69376" rtlCol="0" anchor="b"/>
          <a:lstStyle>
            <a:lvl1pPr algn="l">
              <a:defRPr sz="1800"/>
            </a:lvl1pPr>
          </a:lstStyle>
          <a:p>
            <a:endParaRPr lang="en-US"/>
          </a:p>
        </p:txBody>
      </p:sp>
      <p:sp>
        <p:nvSpPr>
          <p:cNvPr id="7" name="Slide Number Placeholder 6"/>
          <p:cNvSpPr>
            <a:spLocks noGrp="1"/>
          </p:cNvSpPr>
          <p:nvPr>
            <p:ph type="sldNum" sz="quarter" idx="5"/>
          </p:nvPr>
        </p:nvSpPr>
        <p:spPr>
          <a:xfrm>
            <a:off x="5622798" y="13635484"/>
            <a:ext cx="4301543" cy="720280"/>
          </a:xfrm>
          <a:prstGeom prst="rect">
            <a:avLst/>
          </a:prstGeom>
        </p:spPr>
        <p:txBody>
          <a:bodyPr vert="horz" lIns="138751" tIns="69376" rIns="138751" bIns="69376" rtlCol="0" anchor="b"/>
          <a:lstStyle>
            <a:lvl1pPr algn="r">
              <a:defRPr sz="1800"/>
            </a:lvl1pPr>
          </a:lstStyle>
          <a:p>
            <a:fld id="{8EAA70BC-532C-BB4C-9BF3-4424D3E76AC2}" type="slidenum">
              <a:rPr lang="en-US" smtClean="0"/>
              <a:pPr/>
              <a:t>‹#›</a:t>
            </a:fld>
            <a:endParaRPr lang="en-US"/>
          </a:p>
        </p:txBody>
      </p:sp>
    </p:spTree>
    <p:extLst>
      <p:ext uri="{BB962C8B-B14F-4D97-AF65-F5344CB8AC3E}">
        <p14:creationId xmlns:p14="http://schemas.microsoft.com/office/powerpoint/2010/main" xmlns="" val="3721057649"/>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6425" y="1793875"/>
            <a:ext cx="3633788" cy="4845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AA70BC-532C-BB4C-9BF3-4424D3E76AC2}" type="slidenum">
              <a:rPr lang="en-US" smtClean="0"/>
              <a:pPr/>
              <a:t>1</a:t>
            </a:fld>
            <a:endParaRPr lang="en-US"/>
          </a:p>
        </p:txBody>
      </p:sp>
    </p:spTree>
    <p:extLst>
      <p:ext uri="{BB962C8B-B14F-4D97-AF65-F5344CB8AC3E}">
        <p14:creationId xmlns:p14="http://schemas.microsoft.com/office/powerpoint/2010/main" xmlns="" val="197900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6425" y="1793875"/>
            <a:ext cx="3633788" cy="4845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AA70BC-532C-BB4C-9BF3-4424D3E76AC2}" type="slidenum">
              <a:rPr lang="en-US" smtClean="0"/>
              <a:pPr/>
              <a:t>3</a:t>
            </a:fld>
            <a:endParaRPr lang="en-US"/>
          </a:p>
        </p:txBody>
      </p:sp>
    </p:spTree>
    <p:extLst>
      <p:ext uri="{BB962C8B-B14F-4D97-AF65-F5344CB8AC3E}">
        <p14:creationId xmlns:p14="http://schemas.microsoft.com/office/powerpoint/2010/main" xmlns="" val="1979006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9"/>
            <a:ext cx="8161020" cy="4456853"/>
          </a:xfrm>
        </p:spPr>
        <p:txBody>
          <a:bodyPr anchor="b"/>
          <a:lstStyle>
            <a:lvl1pPr algn="ctr">
              <a:defRPr sz="6300"/>
            </a:lvl1pPr>
          </a:lstStyle>
          <a:p>
            <a:r>
              <a:rPr lang="en-GB"/>
              <a:t>Click to edit Master title style</a:t>
            </a:r>
            <a:endParaRPr lang="en-US" dirty="0"/>
          </a:p>
        </p:txBody>
      </p:sp>
      <p:sp>
        <p:nvSpPr>
          <p:cNvPr id="3" name="Subtitle 2"/>
          <p:cNvSpPr>
            <a:spLocks noGrp="1"/>
          </p:cNvSpPr>
          <p:nvPr>
            <p:ph type="subTitle" idx="1"/>
          </p:nvPr>
        </p:nvSpPr>
        <p:spPr>
          <a:xfrm>
            <a:off x="1200150" y="6723805"/>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ACCEDBD-13BC-E545-BABA-F8FD31AD5A15}"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138871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ACCEDBD-13BC-E545-BABA-F8FD31AD5A15}"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151731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60" y="681567"/>
            <a:ext cx="2070259" cy="1084876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60084" y="681567"/>
            <a:ext cx="6090761" cy="1084876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ACCEDBD-13BC-E545-BABA-F8FD31AD5A15}"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66833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ACCEDBD-13BC-E545-BABA-F8FD31AD5A15}"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288963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5"/>
            <a:ext cx="8281035" cy="5325109"/>
          </a:xfrm>
        </p:spPr>
        <p:txBody>
          <a:bodyPr anchor="b"/>
          <a:lstStyle>
            <a:lvl1pPr>
              <a:defRPr sz="6300"/>
            </a:lvl1pPr>
          </a:lstStyle>
          <a:p>
            <a:r>
              <a:rPr lang="en-GB"/>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ACCEDBD-13BC-E545-BABA-F8FD31AD5A15}"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309200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60083" y="3407833"/>
            <a:ext cx="4080510" cy="81224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60608" y="3407833"/>
            <a:ext cx="4080510" cy="81224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ACCEDBD-13BC-E545-BABA-F8FD31AD5A15}"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269087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69"/>
            <a:ext cx="8281035" cy="2474384"/>
          </a:xfrm>
        </p:spPr>
        <p:txBody>
          <a:bodyPr/>
          <a:lstStyle/>
          <a:p>
            <a:r>
              <a:rPr lang="en-GB"/>
              <a:t>Click to edit Master title style</a:t>
            </a:r>
            <a:endParaRPr lang="en-US" dirty="0"/>
          </a:p>
        </p:txBody>
      </p:sp>
      <p:sp>
        <p:nvSpPr>
          <p:cNvPr id="3" name="Text Placeholder 2"/>
          <p:cNvSpPr>
            <a:spLocks noGrp="1"/>
          </p:cNvSpPr>
          <p:nvPr>
            <p:ph type="body" idx="1"/>
          </p:nvPr>
        </p:nvSpPr>
        <p:spPr>
          <a:xfrm>
            <a:off x="661334" y="3138173"/>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4" name="Content Placeholder 3"/>
          <p:cNvSpPr>
            <a:spLocks noGrp="1"/>
          </p:cNvSpPr>
          <p:nvPr>
            <p:ph sz="half" idx="2"/>
          </p:nvPr>
        </p:nvSpPr>
        <p:spPr>
          <a:xfrm>
            <a:off x="661334" y="4676140"/>
            <a:ext cx="4061757" cy="68778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60608" y="3138173"/>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6" name="Content Placeholder 5"/>
          <p:cNvSpPr>
            <a:spLocks noGrp="1"/>
          </p:cNvSpPr>
          <p:nvPr>
            <p:ph sz="quarter" idx="4"/>
          </p:nvPr>
        </p:nvSpPr>
        <p:spPr>
          <a:xfrm>
            <a:off x="4860608" y="4676140"/>
            <a:ext cx="4081761" cy="68778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ACCEDBD-13BC-E545-BABA-F8FD31AD5A15}"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154281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CCEDBD-13BC-E545-BABA-F8FD31AD5A15}" type="datetimeFigureOut">
              <a:rPr lang="en-US" smtClean="0"/>
              <a:pPr/>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175861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CEDBD-13BC-E545-BABA-F8FD31AD5A15}" type="datetimeFigureOut">
              <a:rPr lang="en-US" smtClean="0"/>
              <a:pPr/>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413853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4" y="853440"/>
            <a:ext cx="3096637" cy="2987040"/>
          </a:xfrm>
        </p:spPr>
        <p:txBody>
          <a:bodyPr anchor="b"/>
          <a:lstStyle>
            <a:lvl1pPr>
              <a:defRPr sz="3360"/>
            </a:lvl1pPr>
          </a:lstStyle>
          <a:p>
            <a:r>
              <a:rPr lang="en-GB"/>
              <a:t>Click to edit Master title style</a:t>
            </a:r>
            <a:endParaRPr lang="en-US" dirty="0"/>
          </a:p>
        </p:txBody>
      </p:sp>
      <p:sp>
        <p:nvSpPr>
          <p:cNvPr id="3" name="Content Placeholder 2"/>
          <p:cNvSpPr>
            <a:spLocks noGrp="1"/>
          </p:cNvSpPr>
          <p:nvPr>
            <p:ph idx="1"/>
          </p:nvPr>
        </p:nvSpPr>
        <p:spPr>
          <a:xfrm>
            <a:off x="4081761" y="1843197"/>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61334" y="3840481"/>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7ACCEDBD-13BC-E545-BABA-F8FD31AD5A15}"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124528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4" y="853440"/>
            <a:ext cx="3096637" cy="2987040"/>
          </a:xfrm>
        </p:spPr>
        <p:txBody>
          <a:bodyPr anchor="b"/>
          <a:lstStyle>
            <a:lvl1pPr>
              <a:defRPr sz="3360"/>
            </a:lvl1pPr>
          </a:lstStyle>
          <a:p>
            <a:r>
              <a:rPr lang="en-GB"/>
              <a:t>Click to edit Master title style</a:t>
            </a:r>
            <a:endParaRPr lang="en-US" dirty="0"/>
          </a:p>
        </p:txBody>
      </p:sp>
      <p:sp>
        <p:nvSpPr>
          <p:cNvPr id="3" name="Picture Placeholder 2"/>
          <p:cNvSpPr>
            <a:spLocks noGrp="1" noChangeAspect="1"/>
          </p:cNvSpPr>
          <p:nvPr>
            <p:ph type="pic" idx="1"/>
          </p:nvPr>
        </p:nvSpPr>
        <p:spPr>
          <a:xfrm>
            <a:off x="4081761" y="1843197"/>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GB"/>
              <a:t>Click icon to add picture</a:t>
            </a:r>
            <a:endParaRPr lang="en-US" dirty="0"/>
          </a:p>
        </p:txBody>
      </p:sp>
      <p:sp>
        <p:nvSpPr>
          <p:cNvPr id="4" name="Text Placeholder 3"/>
          <p:cNvSpPr>
            <a:spLocks noGrp="1"/>
          </p:cNvSpPr>
          <p:nvPr>
            <p:ph type="body" sz="half" idx="2"/>
          </p:nvPr>
        </p:nvSpPr>
        <p:spPr>
          <a:xfrm>
            <a:off x="661334" y="3840481"/>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7ACCEDBD-13BC-E545-BABA-F8FD31AD5A15}"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397532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69"/>
            <a:ext cx="8281035" cy="247438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60083" y="3407833"/>
            <a:ext cx="8281035" cy="812249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60083" y="11865190"/>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7ACCEDBD-13BC-E545-BABA-F8FD31AD5A15}" type="datetimeFigureOut">
              <a:rPr lang="en-US" smtClean="0"/>
              <a:pPr/>
              <a:t>10/9/2019</a:t>
            </a:fld>
            <a:endParaRPr lang="en-US"/>
          </a:p>
        </p:txBody>
      </p:sp>
      <p:sp>
        <p:nvSpPr>
          <p:cNvPr id="5" name="Footer Placeholder 4"/>
          <p:cNvSpPr>
            <a:spLocks noGrp="1"/>
          </p:cNvSpPr>
          <p:nvPr>
            <p:ph type="ftr" sz="quarter" idx="3"/>
          </p:nvPr>
        </p:nvSpPr>
        <p:spPr>
          <a:xfrm>
            <a:off x="3180398" y="11865190"/>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848" y="11865190"/>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280563D5-4A1A-334C-A8BF-EBAAEC4271D0}" type="slidenum">
              <a:rPr lang="en-US" smtClean="0"/>
              <a:pPr/>
              <a:t>‹#›</a:t>
            </a:fld>
            <a:endParaRPr lang="en-US"/>
          </a:p>
        </p:txBody>
      </p:sp>
    </p:spTree>
    <p:extLst>
      <p:ext uri="{BB962C8B-B14F-4D97-AF65-F5344CB8AC3E}">
        <p14:creationId xmlns:p14="http://schemas.microsoft.com/office/powerpoint/2010/main" xmlns="" val="1526662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https://tse1.mm.bing.net/th?id=OIP.VrUFHQriG11xdX7MSqUlMQHaE7&amp;w=229&amp;h=160&amp;c=7&amp;o=5&amp;pid=1.7" TargetMode="External"/><Relationship Id="rId13" Type="http://schemas.openxmlformats.org/officeDocument/2006/relationships/image" Target="../media/image15.png"/><Relationship Id="rId18" Type="http://schemas.openxmlformats.org/officeDocument/2006/relationships/image" Target="../media/image20.jpeg"/><Relationship Id="rId26" Type="http://schemas.openxmlformats.org/officeDocument/2006/relationships/image" Target="../media/image28.png"/><Relationship Id="rId3" Type="http://schemas.openxmlformats.org/officeDocument/2006/relationships/image" Target="../media/image7.jpeg"/><Relationship Id="rId21" Type="http://schemas.openxmlformats.org/officeDocument/2006/relationships/image" Target="../media/image23.png"/><Relationship Id="rId7" Type="http://schemas.openxmlformats.org/officeDocument/2006/relationships/image" Target="../media/image10.jpe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6.png"/><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hyperlink" Target="https://www.bing.com/images/search?view=detailV2&amp;ccid=VrUFHQri&amp;id=78985B9766009FC66E25274B40AF51868D014C27&amp;thid=OIP.VrUFHQriG11xdX7MSqUlMQHaE7&amp;mediaurl=http://www.centrefordentistry.com/wp-content/uploads/2017/05/National-Smile-Month.png&amp;exph=399&amp;expw=599&amp;q=national+smile+month+logo&amp;simid=607991264851527881&amp;selectedIndex=0" TargetMode="External"/><Relationship Id="rId11" Type="http://schemas.openxmlformats.org/officeDocument/2006/relationships/image" Target="../media/image13.png"/><Relationship Id="rId24" Type="http://schemas.openxmlformats.org/officeDocument/2006/relationships/image" Target="../media/image26.jpeg"/><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11C11F-5B17-5048-A617-3DF37E166A5F}"/>
              </a:ext>
            </a:extLst>
          </p:cNvPr>
          <p:cNvPicPr>
            <a:picLocks noChangeAspect="1"/>
          </p:cNvPicPr>
          <p:nvPr/>
        </p:nvPicPr>
        <p:blipFill>
          <a:blip r:embed="rId3"/>
          <a:stretch>
            <a:fillRect/>
          </a:stretch>
        </p:blipFill>
        <p:spPr>
          <a:xfrm>
            <a:off x="0" y="0"/>
            <a:ext cx="2583180" cy="968693"/>
          </a:xfrm>
          <a:prstGeom prst="rect">
            <a:avLst/>
          </a:prstGeom>
        </p:spPr>
      </p:pic>
      <p:sp>
        <p:nvSpPr>
          <p:cNvPr id="19" name="Rectangle 18">
            <a:extLst>
              <a:ext uri="{FF2B5EF4-FFF2-40B4-BE49-F238E27FC236}">
                <a16:creationId xmlns:a16="http://schemas.microsoft.com/office/drawing/2014/main" xmlns="" id="{924B52FE-2840-E44D-8AE5-5276B5188190}"/>
              </a:ext>
            </a:extLst>
          </p:cNvPr>
          <p:cNvSpPr/>
          <p:nvPr/>
        </p:nvSpPr>
        <p:spPr>
          <a:xfrm>
            <a:off x="1988820" y="57073"/>
            <a:ext cx="5920740" cy="1569660"/>
          </a:xfrm>
          <a:prstGeom prst="rect">
            <a:avLst/>
          </a:prstGeom>
          <a:noFill/>
        </p:spPr>
        <p:txBody>
          <a:bodyPr wrap="square" lIns="91440" tIns="45720" rIns="91440" bIns="45720">
            <a:spAutoFit/>
          </a:bodyPr>
          <a:lstStyle/>
          <a:p>
            <a:pPr algn="ctr"/>
            <a:r>
              <a:rPr lang="en-GB" sz="3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rPr>
              <a:t>Oral Health </a:t>
            </a:r>
            <a:r>
              <a:rPr lang="en-GB" sz="3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rPr>
              <a:t>Directorate</a:t>
            </a:r>
          </a:p>
          <a:p>
            <a:pPr algn="ctr"/>
            <a:endParaRPr lang="en-GB" sz="3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ndParaRPr>
          </a:p>
          <a:p>
            <a:pPr algn="ctr"/>
            <a:r>
              <a:rPr lang="en-GB" sz="3200" b="1" dirty="0" smtClean="0"/>
              <a:t>Keeping connected in Oral Health</a:t>
            </a:r>
            <a:endParaRPr lang="en-GB" sz="3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ndParaRPr>
          </a:p>
        </p:txBody>
      </p:sp>
      <p:sp>
        <p:nvSpPr>
          <p:cNvPr id="26" name="TextBox 25">
            <a:extLst>
              <a:ext uri="{FF2B5EF4-FFF2-40B4-BE49-F238E27FC236}">
                <a16:creationId xmlns:a16="http://schemas.microsoft.com/office/drawing/2014/main" xmlns="" id="{29A97C61-9D18-DC42-B13F-DBE38A0F0570}"/>
              </a:ext>
            </a:extLst>
          </p:cNvPr>
          <p:cNvSpPr txBox="1"/>
          <p:nvPr/>
        </p:nvSpPr>
        <p:spPr>
          <a:xfrm>
            <a:off x="3589019" y="11188752"/>
            <a:ext cx="5780721" cy="1323439"/>
          </a:xfrm>
          <a:prstGeom prst="rect">
            <a:avLst/>
          </a:prstGeom>
          <a:noFill/>
        </p:spPr>
        <p:txBody>
          <a:bodyPr wrap="square" rtlCol="0">
            <a:spAutoFit/>
          </a:bodyPr>
          <a:lstStyle/>
          <a:p>
            <a:pPr marL="342900" indent="-342900">
              <a:buFont typeface="Wingdings" pitchFamily="2" charset="2"/>
              <a:buChar char="ü"/>
            </a:pPr>
            <a:r>
              <a:rPr lang="en-US" sz="2000" dirty="0" smtClean="0"/>
              <a:t>Clear accessible information for all</a:t>
            </a:r>
            <a:endParaRPr lang="en-US" sz="2000" dirty="0"/>
          </a:p>
          <a:p>
            <a:pPr marL="342900" indent="-342900">
              <a:buFont typeface="Wingdings" pitchFamily="2" charset="2"/>
              <a:buChar char="ü"/>
            </a:pPr>
            <a:r>
              <a:rPr lang="en-US" sz="2000" dirty="0" smtClean="0"/>
              <a:t>Referrals </a:t>
            </a:r>
            <a:r>
              <a:rPr lang="en-US" sz="2000" dirty="0"/>
              <a:t>Guidance and </a:t>
            </a:r>
            <a:r>
              <a:rPr lang="en-US" sz="2000" dirty="0" smtClean="0"/>
              <a:t>Pathways</a:t>
            </a:r>
          </a:p>
          <a:p>
            <a:pPr marL="342900" indent="-342900">
              <a:buFont typeface="Wingdings" pitchFamily="2" charset="2"/>
              <a:buChar char="ü"/>
            </a:pPr>
            <a:r>
              <a:rPr lang="en-US" sz="2000" dirty="0" smtClean="0"/>
              <a:t>Access to services including emergency treatment</a:t>
            </a:r>
          </a:p>
          <a:p>
            <a:pPr marL="342900" indent="-342900">
              <a:buFont typeface="Wingdings" pitchFamily="2" charset="2"/>
              <a:buChar char="ü"/>
            </a:pPr>
            <a:r>
              <a:rPr lang="en-US" sz="2000" dirty="0" smtClean="0"/>
              <a:t>How to find a dentist</a:t>
            </a:r>
            <a:endParaRPr lang="en-US" sz="2000" dirty="0"/>
          </a:p>
        </p:txBody>
      </p:sp>
      <p:sp>
        <p:nvSpPr>
          <p:cNvPr id="30" name="TextBox 29">
            <a:extLst>
              <a:ext uri="{FF2B5EF4-FFF2-40B4-BE49-F238E27FC236}">
                <a16:creationId xmlns:a16="http://schemas.microsoft.com/office/drawing/2014/main" xmlns="" id="{066F46B8-18BA-1D4E-966A-6F6220D06CF8}"/>
              </a:ext>
            </a:extLst>
          </p:cNvPr>
          <p:cNvSpPr txBox="1"/>
          <p:nvPr/>
        </p:nvSpPr>
        <p:spPr>
          <a:xfrm>
            <a:off x="2482315" y="7907307"/>
            <a:ext cx="2405526" cy="3077765"/>
          </a:xfrm>
          <a:prstGeom prst="rect">
            <a:avLst/>
          </a:prstGeom>
          <a:noFill/>
          <a:ln w="28575">
            <a:solidFill>
              <a:srgbClr val="00B0F0"/>
            </a:solidFill>
            <a:prstDash val="dashDot"/>
          </a:ln>
        </p:spPr>
        <p:txBody>
          <a:bodyPr wrap="square" rtlCol="0">
            <a:spAutoFit/>
          </a:bodyPr>
          <a:lstStyle/>
          <a:p>
            <a:r>
              <a:rPr lang="en-GB" sz="1600" dirty="0" smtClean="0"/>
              <a:t>But it’s not all work and no play on our site...... we have quizzes and competitions – the Christmas advent calendar quiz was a real challenge, we highlight any charity fundraising events ours staff are involved in and most of all we celebrate our successes.</a:t>
            </a:r>
          </a:p>
          <a:p>
            <a:endParaRPr lang="en-GB" sz="1600" dirty="0"/>
          </a:p>
        </p:txBody>
      </p:sp>
      <p:sp>
        <p:nvSpPr>
          <p:cNvPr id="32" name="TextBox 31">
            <a:extLst>
              <a:ext uri="{FF2B5EF4-FFF2-40B4-BE49-F238E27FC236}">
                <a16:creationId xmlns:a16="http://schemas.microsoft.com/office/drawing/2014/main" xmlns="" id="{842CCF60-2123-D744-9206-63DB7A213C85}"/>
              </a:ext>
            </a:extLst>
          </p:cNvPr>
          <p:cNvSpPr txBox="1"/>
          <p:nvPr/>
        </p:nvSpPr>
        <p:spPr>
          <a:xfrm>
            <a:off x="5647967" y="2749182"/>
            <a:ext cx="3953233" cy="1323439"/>
          </a:xfrm>
          <a:prstGeom prst="rect">
            <a:avLst/>
          </a:prstGeom>
          <a:noFill/>
        </p:spPr>
        <p:txBody>
          <a:bodyPr wrap="square" rtlCol="0">
            <a:spAutoFit/>
          </a:bodyPr>
          <a:lstStyle/>
          <a:p>
            <a:pPr marL="342900" indent="-342900">
              <a:buFont typeface="Wingdings" pitchFamily="2" charset="2"/>
              <a:buChar char="q"/>
            </a:pPr>
            <a:r>
              <a:rPr lang="en-US" sz="2000" dirty="0" smtClean="0"/>
              <a:t>Well informed</a:t>
            </a:r>
            <a:endParaRPr lang="en-US" sz="2000" dirty="0"/>
          </a:p>
          <a:p>
            <a:pPr marL="342900" indent="-342900">
              <a:buFont typeface="Wingdings" pitchFamily="2" charset="2"/>
              <a:buChar char="q"/>
            </a:pPr>
            <a:r>
              <a:rPr lang="en-US" sz="2000" dirty="0" smtClean="0"/>
              <a:t>Information I need to do my job</a:t>
            </a:r>
          </a:p>
          <a:p>
            <a:pPr marL="342900" indent="-342900">
              <a:buFont typeface="Wingdings" pitchFamily="2" charset="2"/>
              <a:buChar char="q"/>
            </a:pPr>
            <a:r>
              <a:rPr lang="en-US" sz="2000" dirty="0" smtClean="0"/>
              <a:t>Confident my ideas and suggestions are acted upon</a:t>
            </a:r>
            <a:endParaRPr lang="en-US" sz="2000" dirty="0"/>
          </a:p>
        </p:txBody>
      </p:sp>
      <p:sp>
        <p:nvSpPr>
          <p:cNvPr id="34" name="TextBox 33">
            <a:extLst>
              <a:ext uri="{FF2B5EF4-FFF2-40B4-BE49-F238E27FC236}">
                <a16:creationId xmlns:a16="http://schemas.microsoft.com/office/drawing/2014/main" xmlns="" id="{A924D5B1-71C5-8B42-9834-E410166724F1}"/>
              </a:ext>
            </a:extLst>
          </p:cNvPr>
          <p:cNvSpPr txBox="1"/>
          <p:nvPr/>
        </p:nvSpPr>
        <p:spPr>
          <a:xfrm>
            <a:off x="5554387" y="2364460"/>
            <a:ext cx="3925117" cy="400110"/>
          </a:xfrm>
          <a:prstGeom prst="rect">
            <a:avLst/>
          </a:prstGeom>
          <a:noFill/>
        </p:spPr>
        <p:txBody>
          <a:bodyPr wrap="square" rtlCol="0">
            <a:spAutoFit/>
          </a:bodyPr>
          <a:lstStyle/>
          <a:p>
            <a:r>
              <a:rPr lang="en-US" sz="2000" u="sng" dirty="0" smtClean="0">
                <a:effectLst>
                  <a:outerShdw blurRad="38100" dist="38100" dir="2700000" algn="tl">
                    <a:srgbClr val="000000">
                      <a:alpha val="43137"/>
                    </a:srgbClr>
                  </a:outerShdw>
                </a:effectLst>
              </a:rPr>
              <a:t>The site helps staff to be:</a:t>
            </a:r>
            <a:endParaRPr lang="en-US" sz="2000" u="sng" dirty="0">
              <a:effectLst>
                <a:outerShdw blurRad="38100" dist="38100" dir="2700000" algn="tl">
                  <a:srgbClr val="000000">
                    <a:alpha val="43137"/>
                  </a:srgbClr>
                </a:outerShdw>
              </a:effectLst>
            </a:endParaRPr>
          </a:p>
        </p:txBody>
      </p:sp>
      <p:sp>
        <p:nvSpPr>
          <p:cNvPr id="43" name="TextBox 42">
            <a:extLst>
              <a:ext uri="{FF2B5EF4-FFF2-40B4-BE49-F238E27FC236}">
                <a16:creationId xmlns:a16="http://schemas.microsoft.com/office/drawing/2014/main" xmlns="" id="{6E2F9793-F29C-9E48-B9E5-020AC3B049F4}"/>
              </a:ext>
            </a:extLst>
          </p:cNvPr>
          <p:cNvSpPr txBox="1"/>
          <p:nvPr/>
        </p:nvSpPr>
        <p:spPr>
          <a:xfrm>
            <a:off x="296179" y="11451789"/>
            <a:ext cx="2387853" cy="830997"/>
          </a:xfrm>
          <a:prstGeom prst="rect">
            <a:avLst/>
          </a:prstGeom>
          <a:noFill/>
        </p:spPr>
        <p:txBody>
          <a:bodyPr wrap="square" rtlCol="0">
            <a:spAutoFit/>
          </a:bodyPr>
          <a:lstStyle/>
          <a:p>
            <a:pPr algn="ctr"/>
            <a:r>
              <a:rPr lang="en-US" sz="2400" dirty="0" smtClean="0"/>
              <a:t>Build an external </a:t>
            </a:r>
          </a:p>
          <a:p>
            <a:pPr algn="ctr"/>
            <a:r>
              <a:rPr lang="en-US" sz="2400" dirty="0" smtClean="0"/>
              <a:t>website</a:t>
            </a:r>
            <a:endParaRPr lang="en-US" sz="2400" dirty="0"/>
          </a:p>
        </p:txBody>
      </p:sp>
      <p:pic>
        <p:nvPicPr>
          <p:cNvPr id="53" name="Graphic 52" descr="Share">
            <a:extLst>
              <a:ext uri="{FF2B5EF4-FFF2-40B4-BE49-F238E27FC236}">
                <a16:creationId xmlns:a16="http://schemas.microsoft.com/office/drawing/2014/main" xmlns="" id="{178B3B86-BA80-3D43-910E-03A7FAD5B6B6}"/>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2674620" y="11368385"/>
            <a:ext cx="914400" cy="914400"/>
          </a:xfrm>
          <a:prstGeom prst="rect">
            <a:avLst/>
          </a:prstGeom>
        </p:spPr>
      </p:pic>
      <p:sp>
        <p:nvSpPr>
          <p:cNvPr id="56" name="TextBox 55">
            <a:extLst>
              <a:ext uri="{FF2B5EF4-FFF2-40B4-BE49-F238E27FC236}">
                <a16:creationId xmlns:a16="http://schemas.microsoft.com/office/drawing/2014/main" xmlns="" id="{CC6757D9-226B-5946-8985-0C5AEFE8983F}"/>
              </a:ext>
            </a:extLst>
          </p:cNvPr>
          <p:cNvSpPr txBox="1"/>
          <p:nvPr/>
        </p:nvSpPr>
        <p:spPr>
          <a:xfrm>
            <a:off x="5647967" y="4172070"/>
            <a:ext cx="3925117" cy="692497"/>
          </a:xfrm>
          <a:prstGeom prst="rect">
            <a:avLst/>
          </a:prstGeom>
          <a:noFill/>
        </p:spPr>
        <p:txBody>
          <a:bodyPr wrap="square" rtlCol="0">
            <a:spAutoFit/>
          </a:bodyPr>
          <a:lstStyle/>
          <a:p>
            <a:r>
              <a:rPr lang="en-US" sz="2000" u="sng" dirty="0" smtClean="0">
                <a:effectLst>
                  <a:outerShdw blurRad="38100" dist="38100" dir="2700000" algn="tl">
                    <a:srgbClr val="000000">
                      <a:alpha val="43137"/>
                    </a:srgbClr>
                  </a:outerShdw>
                </a:effectLst>
              </a:rPr>
              <a:t>“You Said We Did”:</a:t>
            </a:r>
            <a:endParaRPr lang="en-US" sz="2000" u="sng" dirty="0">
              <a:effectLst>
                <a:outerShdw blurRad="38100" dist="38100" dir="2700000" algn="tl">
                  <a:srgbClr val="000000">
                    <a:alpha val="43137"/>
                  </a:srgbClr>
                </a:outerShdw>
              </a:effectLst>
            </a:endParaRPr>
          </a:p>
          <a:p>
            <a:endParaRPr lang="en-US" sz="1900" b="1" u="sng" dirty="0"/>
          </a:p>
        </p:txBody>
      </p:sp>
      <p:sp>
        <p:nvSpPr>
          <p:cNvPr id="57" name="Rectangle 56">
            <a:extLst>
              <a:ext uri="{FF2B5EF4-FFF2-40B4-BE49-F238E27FC236}">
                <a16:creationId xmlns:a16="http://schemas.microsoft.com/office/drawing/2014/main" xmlns="" id="{5FEC2974-622D-CD40-9B22-9DD038A1F2CB}"/>
              </a:ext>
            </a:extLst>
          </p:cNvPr>
          <p:cNvSpPr/>
          <p:nvPr/>
        </p:nvSpPr>
        <p:spPr>
          <a:xfrm>
            <a:off x="5647967" y="4479845"/>
            <a:ext cx="4800600" cy="400110"/>
          </a:xfrm>
          <a:prstGeom prst="rect">
            <a:avLst/>
          </a:prstGeom>
        </p:spPr>
        <p:txBody>
          <a:bodyPr>
            <a:spAutoFit/>
          </a:bodyPr>
          <a:lstStyle/>
          <a:p>
            <a:pPr marL="285750" indent="-285750">
              <a:buFont typeface="Wingdings" pitchFamily="2" charset="2"/>
              <a:buChar char="ü"/>
            </a:pPr>
            <a:r>
              <a:rPr lang="en-US" sz="2000" dirty="0"/>
              <a:t>Create New Intranet </a:t>
            </a:r>
            <a:r>
              <a:rPr lang="en-US" sz="2000" dirty="0" smtClean="0"/>
              <a:t>Site</a:t>
            </a:r>
            <a:endParaRPr lang="en-US" sz="2000" dirty="0"/>
          </a:p>
        </p:txBody>
      </p:sp>
      <p:sp>
        <p:nvSpPr>
          <p:cNvPr id="58" name="TextBox 57">
            <a:extLst>
              <a:ext uri="{FF2B5EF4-FFF2-40B4-BE49-F238E27FC236}">
                <a16:creationId xmlns:a16="http://schemas.microsoft.com/office/drawing/2014/main" xmlns="" id="{4DF91CAE-F32F-3645-A435-097EB89A5A9A}"/>
              </a:ext>
            </a:extLst>
          </p:cNvPr>
          <p:cNvSpPr txBox="1"/>
          <p:nvPr/>
        </p:nvSpPr>
        <p:spPr>
          <a:xfrm>
            <a:off x="6746241" y="5137269"/>
            <a:ext cx="2668544" cy="2554545"/>
          </a:xfrm>
          <a:prstGeom prst="rect">
            <a:avLst/>
          </a:prstGeom>
          <a:noFill/>
          <a:ln w="38100">
            <a:solidFill>
              <a:schemeClr val="accent4"/>
            </a:solidFill>
            <a:prstDash val="dash"/>
          </a:ln>
        </p:spPr>
        <p:txBody>
          <a:bodyPr wrap="square" rtlCol="0">
            <a:spAutoFit/>
          </a:bodyPr>
          <a:lstStyle/>
          <a:p>
            <a:pPr algn="just"/>
            <a:r>
              <a:rPr lang="en-GB" sz="1600" dirty="0" smtClean="0"/>
              <a:t>The site is intended to be a resource that supports all staff by providing a variety of information and guidance on the services within oral health as well as a range of useful links and documents and has been found to be a very effective resource for staff induction.</a:t>
            </a:r>
            <a:endParaRPr lang="en-US" sz="1600" dirty="0"/>
          </a:p>
        </p:txBody>
      </p:sp>
      <p:graphicFrame>
        <p:nvGraphicFramePr>
          <p:cNvPr id="22" name="Chart 21">
            <a:extLst>
              <a:ext uri="{FF2B5EF4-FFF2-40B4-BE49-F238E27FC236}">
                <a16:creationId xmlns="" xmlns:xdr="http://schemas.openxmlformats.org/drawingml/2006/spreadsheetDrawing" xmlns:a16="http://schemas.microsoft.com/office/drawing/2014/main" xmlns:lc="http://schemas.openxmlformats.org/drawingml/2006/lockedCanvas" id="{ABC0FC5D-B863-BF4E-99DE-682DFFFB3A78}"/>
              </a:ext>
            </a:extLst>
          </p:cNvPr>
          <p:cNvGraphicFramePr/>
          <p:nvPr/>
        </p:nvGraphicFramePr>
        <p:xfrm>
          <a:off x="2482315" y="2146532"/>
          <a:ext cx="2924917" cy="2832995"/>
        </p:xfrm>
        <a:graphic>
          <a:graphicData uri="http://schemas.openxmlformats.org/drawingml/2006/chart">
            <c:chart xmlns:c="http://schemas.openxmlformats.org/drawingml/2006/chart" xmlns:r="http://schemas.openxmlformats.org/officeDocument/2006/relationships" r:id="rId8"/>
          </a:graphicData>
        </a:graphic>
      </p:graphicFrame>
      <p:pic>
        <p:nvPicPr>
          <p:cNvPr id="23" name="Picture 4" descr="NHSGG&amp;C*SPOT"/>
          <p:cNvPicPr>
            <a:picLocks noChangeAspect="1" noChangeArrowheads="1"/>
          </p:cNvPicPr>
          <p:nvPr/>
        </p:nvPicPr>
        <p:blipFill>
          <a:blip r:embed="rId9"/>
          <a:srcRect/>
          <a:stretch>
            <a:fillRect/>
          </a:stretch>
        </p:blipFill>
        <p:spPr bwMode="auto">
          <a:xfrm>
            <a:off x="7909560" y="188914"/>
            <a:ext cx="1505224" cy="1081879"/>
          </a:xfrm>
          <a:prstGeom prst="rect">
            <a:avLst/>
          </a:prstGeom>
          <a:noFill/>
          <a:ln w="9525">
            <a:noFill/>
            <a:miter lim="800000"/>
            <a:headEnd/>
            <a:tailEnd/>
          </a:ln>
        </p:spPr>
      </p:pic>
      <p:sp>
        <p:nvSpPr>
          <p:cNvPr id="27" name="Rectangle 26"/>
          <p:cNvSpPr/>
          <p:nvPr/>
        </p:nvSpPr>
        <p:spPr>
          <a:xfrm>
            <a:off x="110875" y="2364460"/>
            <a:ext cx="2270932" cy="8617744"/>
          </a:xfrm>
          <a:prstGeom prst="rect">
            <a:avLst/>
          </a:prstGeom>
          <a:ln>
            <a:solidFill>
              <a:srgbClr val="0070C0"/>
            </a:solidFill>
            <a:prstDash val="dashDot"/>
          </a:ln>
        </p:spPr>
        <p:txBody>
          <a:bodyPr wrap="square">
            <a:spAutoFit/>
          </a:bodyPr>
          <a:lstStyle/>
          <a:p>
            <a:r>
              <a:rPr lang="en-GB" sz="1600" dirty="0" smtClean="0"/>
              <a:t>The Oral Health Directorate is now in its fourth year of iMatter and it has become an integral part of our staff engagement.  It is discussed at team meetings, during our regular staff update sessions and in our monthly team brief. Our response rate has increased from </a:t>
            </a:r>
            <a:r>
              <a:rPr lang="en-GB" b="1" dirty="0" smtClean="0">
                <a:solidFill>
                  <a:srgbClr val="0070C0"/>
                </a:solidFill>
              </a:rPr>
              <a:t>73%</a:t>
            </a:r>
            <a:r>
              <a:rPr lang="en-GB" sz="1400" dirty="0" smtClean="0">
                <a:effectLst>
                  <a:outerShdw blurRad="38100" dist="38100" dir="2700000" algn="tl">
                    <a:srgbClr val="000000">
                      <a:alpha val="43137"/>
                    </a:srgbClr>
                  </a:outerShdw>
                </a:effectLst>
              </a:rPr>
              <a:t> </a:t>
            </a:r>
            <a:r>
              <a:rPr lang="en-GB" sz="1600" dirty="0" smtClean="0"/>
              <a:t>to </a:t>
            </a:r>
            <a:r>
              <a:rPr lang="en-GB" b="1" dirty="0" smtClean="0">
                <a:solidFill>
                  <a:srgbClr val="0070C0"/>
                </a:solidFill>
              </a:rPr>
              <a:t>78%</a:t>
            </a:r>
            <a:r>
              <a:rPr lang="en-GB" sz="1400" dirty="0" smtClean="0">
                <a:effectLst>
                  <a:outerShdw blurRad="38100" dist="38100" dir="2700000" algn="tl">
                    <a:srgbClr val="000000">
                      <a:alpha val="43137"/>
                    </a:srgbClr>
                  </a:outerShdw>
                </a:effectLst>
              </a:rPr>
              <a:t> </a:t>
            </a:r>
            <a:r>
              <a:rPr lang="en-GB" sz="1600" dirty="0" smtClean="0"/>
              <a:t>and Employee Engagement from </a:t>
            </a:r>
            <a:r>
              <a:rPr lang="en-GB" b="1" dirty="0" smtClean="0">
                <a:solidFill>
                  <a:srgbClr val="00B050"/>
                </a:solidFill>
              </a:rPr>
              <a:t>81%</a:t>
            </a:r>
            <a:r>
              <a:rPr lang="en-GB" sz="1400" b="1" dirty="0" smtClean="0">
                <a:effectLst>
                  <a:outerShdw blurRad="38100" dist="38100" dir="2700000" algn="tl">
                    <a:srgbClr val="000000">
                      <a:alpha val="43137"/>
                    </a:srgbClr>
                  </a:outerShdw>
                </a:effectLst>
              </a:rPr>
              <a:t> </a:t>
            </a:r>
            <a:r>
              <a:rPr lang="en-GB" sz="1600" dirty="0" smtClean="0"/>
              <a:t>to </a:t>
            </a:r>
            <a:r>
              <a:rPr lang="en-GB" b="1" dirty="0" smtClean="0">
                <a:solidFill>
                  <a:srgbClr val="00B050"/>
                </a:solidFill>
              </a:rPr>
              <a:t>84%</a:t>
            </a:r>
            <a:r>
              <a:rPr lang="en-GB" sz="1400" dirty="0" smtClean="0">
                <a:effectLst>
                  <a:outerShdw blurRad="38100" dist="38100" dir="2700000" algn="tl">
                    <a:srgbClr val="000000">
                      <a:alpha val="43137"/>
                    </a:srgbClr>
                  </a:outerShdw>
                </a:effectLst>
              </a:rPr>
              <a:t>. </a:t>
            </a:r>
            <a:r>
              <a:rPr lang="en-GB" b="1" i="1" dirty="0" smtClean="0">
                <a:solidFill>
                  <a:srgbClr val="002060"/>
                </a:solidFill>
                <a:effectLst>
                  <a:outerShdw blurRad="38100" dist="38100" dir="2700000" algn="tl">
                    <a:srgbClr val="000000">
                      <a:alpha val="43137"/>
                    </a:srgbClr>
                  </a:outerShdw>
                </a:effectLst>
              </a:rPr>
              <a:t>You Said </a:t>
            </a:r>
            <a:r>
              <a:rPr lang="en-GB" sz="1600" b="1" i="1" dirty="0" smtClean="0">
                <a:effectLst>
                  <a:outerShdw blurRad="38100" dist="38100" dir="2700000" algn="tl">
                    <a:srgbClr val="000000">
                      <a:alpha val="43137"/>
                    </a:srgbClr>
                  </a:outerShdw>
                </a:effectLst>
              </a:rPr>
              <a:t>- </a:t>
            </a:r>
            <a:r>
              <a:rPr lang="en-GB" sz="1600" dirty="0" smtClean="0"/>
              <a:t>One of the main areas for improvement highlighted by teams during our feedback session last year was communication and the sharing of information across the Directorate. </a:t>
            </a:r>
            <a:r>
              <a:rPr lang="en-GB" b="1" i="1" dirty="0" smtClean="0">
                <a:effectLst>
                  <a:outerShdw blurRad="38100" dist="38100" dir="2700000" algn="tl">
                    <a:srgbClr val="000000">
                      <a:alpha val="43137"/>
                    </a:srgbClr>
                  </a:outerShdw>
                </a:effectLst>
              </a:rPr>
              <a:t>We Did </a:t>
            </a:r>
            <a:r>
              <a:rPr lang="en-GB" sz="1600" b="1" i="1" dirty="0" smtClean="0">
                <a:effectLst>
                  <a:outerShdw blurRad="38100" dist="38100" dir="2700000" algn="tl">
                    <a:srgbClr val="000000">
                      <a:alpha val="43137"/>
                    </a:srgbClr>
                  </a:outerShdw>
                </a:effectLst>
              </a:rPr>
              <a:t>- </a:t>
            </a:r>
            <a:r>
              <a:rPr lang="en-GB" sz="1600" dirty="0" smtClean="0"/>
              <a:t>We took this on board and it resulted in the development of a new oral health intranet site. This demonstrates to staff the value of getting involved, their contributions are listened to, valued and acted upon.</a:t>
            </a:r>
            <a:endParaRPr lang="en-GB" sz="1600" b="1" i="1" dirty="0">
              <a:effectLst>
                <a:outerShdw blurRad="38100" dist="38100" dir="2700000" algn="tl">
                  <a:srgbClr val="000000">
                    <a:alpha val="43137"/>
                  </a:srgbClr>
                </a:outerShdw>
              </a:effectLst>
            </a:endParaRPr>
          </a:p>
        </p:txBody>
      </p:sp>
      <p:sp>
        <p:nvSpPr>
          <p:cNvPr id="28" name="Rectangle 2"/>
          <p:cNvSpPr>
            <a:spLocks noChangeArrowheads="1"/>
          </p:cNvSpPr>
          <p:nvPr/>
        </p:nvSpPr>
        <p:spPr bwMode="auto">
          <a:xfrm>
            <a:off x="296179" y="1684869"/>
            <a:ext cx="918332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400" b="1" i="1" dirty="0" smtClean="0">
                <a:solidFill>
                  <a:srgbClr val="002060"/>
                </a:solidFill>
                <a:effectLst>
                  <a:outerShdw blurRad="38100" dist="38100" dir="2700000" algn="tl">
                    <a:srgbClr val="000000">
                      <a:alpha val="43137"/>
                    </a:srgbClr>
                  </a:outerShdw>
                </a:effectLst>
                <a:ea typeface="Times New Roman" pitchFamily="18" charset="0"/>
                <a:cs typeface="Tahoma" pitchFamily="34" charset="0"/>
              </a:rPr>
              <a:t>“O</a:t>
            </a:r>
            <a:r>
              <a:rPr kumimoji="0" lang="en-GB" sz="2400" b="1" i="1"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Tahoma" pitchFamily="34" charset="0"/>
              </a:rPr>
              <a:t>ur success relies on our</a:t>
            </a:r>
            <a:r>
              <a:rPr kumimoji="0" lang="en-GB" sz="2400" b="1" i="1" u="none" strike="noStrike" cap="none" normalizeH="0" dirty="0" smtClean="0">
                <a:ln>
                  <a:noFill/>
                </a:ln>
                <a:solidFill>
                  <a:srgbClr val="002060"/>
                </a:solidFill>
                <a:effectLst>
                  <a:outerShdw blurRad="38100" dist="38100" dir="2700000" algn="tl">
                    <a:srgbClr val="000000">
                      <a:alpha val="43137"/>
                    </a:srgbClr>
                  </a:outerShdw>
                </a:effectLst>
                <a:ea typeface="Times New Roman" pitchFamily="18" charset="0"/>
                <a:cs typeface="Tahoma" pitchFamily="34" charset="0"/>
              </a:rPr>
              <a:t> </a:t>
            </a:r>
            <a:r>
              <a:rPr kumimoji="0" lang="en-GB" sz="2400" b="1" i="1"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Tahoma" pitchFamily="34" charset="0"/>
              </a:rPr>
              <a:t>biggest asset - our staff” </a:t>
            </a:r>
            <a:endParaRPr kumimoji="0" lang="en-GB" sz="4000" b="1" i="1" u="none" strike="noStrike" cap="none" normalizeH="0" baseline="0" dirty="0" smtClean="0">
              <a:ln>
                <a:noFill/>
              </a:ln>
              <a:solidFill>
                <a:srgbClr val="002060"/>
              </a:solidFill>
              <a:effectLst>
                <a:outerShdw blurRad="38100" dist="38100" dir="2700000" algn="tl">
                  <a:srgbClr val="000000">
                    <a:alpha val="43137"/>
                  </a:srgbClr>
                </a:outerShdw>
              </a:effectLst>
              <a:cs typeface="Arial" pitchFamily="34" charset="0"/>
            </a:endParaRPr>
          </a:p>
        </p:txBody>
      </p:sp>
      <p:pic>
        <p:nvPicPr>
          <p:cNvPr id="29" name="Picture 9"/>
          <p:cNvPicPr>
            <a:picLocks noChangeAspect="1" noChangeArrowheads="1"/>
          </p:cNvPicPr>
          <p:nvPr/>
        </p:nvPicPr>
        <p:blipFill>
          <a:blip r:embed="rId10"/>
          <a:srcRect l="36615" t="27719" r="40000" b="44561"/>
          <a:stretch>
            <a:fillRect/>
          </a:stretch>
        </p:blipFill>
        <p:spPr bwMode="auto">
          <a:xfrm>
            <a:off x="2482314" y="5137270"/>
            <a:ext cx="4005502" cy="2700476"/>
          </a:xfrm>
          <a:prstGeom prst="rect">
            <a:avLst/>
          </a:prstGeom>
          <a:noFill/>
          <a:ln w="28575">
            <a:solidFill>
              <a:schemeClr val="accent6">
                <a:lumMod val="75000"/>
              </a:schemeClr>
            </a:solidFill>
            <a:prstDash val="dashDot"/>
            <a:miter lim="800000"/>
            <a:headEnd/>
            <a:tailEnd/>
          </a:ln>
        </p:spPr>
      </p:pic>
      <p:sp>
        <p:nvSpPr>
          <p:cNvPr id="20" name="TextBox 19">
            <a:extLst>
              <a:ext uri="{FF2B5EF4-FFF2-40B4-BE49-F238E27FC236}">
                <a16:creationId xmlns:a16="http://schemas.microsoft.com/office/drawing/2014/main" xmlns="" id="{CC6757D9-226B-5946-8985-0C5AEFE8983F}"/>
              </a:ext>
            </a:extLst>
          </p:cNvPr>
          <p:cNvSpPr txBox="1"/>
          <p:nvPr/>
        </p:nvSpPr>
        <p:spPr>
          <a:xfrm>
            <a:off x="110876" y="10991359"/>
            <a:ext cx="3925117" cy="754053"/>
          </a:xfrm>
          <a:prstGeom prst="rect">
            <a:avLst/>
          </a:prstGeom>
          <a:noFill/>
        </p:spPr>
        <p:txBody>
          <a:bodyPr wrap="square" rtlCol="0">
            <a:spAutoFit/>
          </a:bodyPr>
          <a:lstStyle/>
          <a:p>
            <a:r>
              <a:rPr lang="en-US" sz="2400" u="sng" dirty="0" smtClean="0">
                <a:effectLst>
                  <a:outerShdw blurRad="38100" dist="38100" dir="2700000" algn="tl">
                    <a:srgbClr val="000000">
                      <a:alpha val="43137"/>
                    </a:srgbClr>
                  </a:outerShdw>
                </a:effectLst>
              </a:rPr>
              <a:t>Future plans</a:t>
            </a:r>
            <a:endParaRPr lang="en-US" sz="2400" u="sng" dirty="0">
              <a:effectLst>
                <a:outerShdw blurRad="38100" dist="38100" dir="2700000" algn="tl">
                  <a:srgbClr val="000000">
                    <a:alpha val="43137"/>
                  </a:srgbClr>
                </a:outerShdw>
              </a:effectLst>
            </a:endParaRPr>
          </a:p>
          <a:p>
            <a:endParaRPr lang="en-US" sz="1900" b="1" u="sng" dirty="0"/>
          </a:p>
        </p:txBody>
      </p:sp>
      <p:pic>
        <p:nvPicPr>
          <p:cNvPr id="24" name="Picture 4"/>
          <p:cNvPicPr>
            <a:picLocks noChangeAspect="1" noChangeArrowheads="1"/>
          </p:cNvPicPr>
          <p:nvPr/>
        </p:nvPicPr>
        <p:blipFill>
          <a:blip r:embed="rId11"/>
          <a:srcRect l="28822" t="51239" r="54168" b="16001"/>
          <a:stretch>
            <a:fillRect/>
          </a:stretch>
        </p:blipFill>
        <p:spPr bwMode="auto">
          <a:xfrm>
            <a:off x="5104656" y="7907307"/>
            <a:ext cx="4374847" cy="3046988"/>
          </a:xfrm>
          <a:prstGeom prst="rect">
            <a:avLst/>
          </a:prstGeom>
          <a:noFill/>
          <a:ln w="38100">
            <a:solidFill>
              <a:srgbClr val="7030A0"/>
            </a:solidFill>
            <a:prstDash val="sysDot"/>
            <a:miter lim="800000"/>
            <a:headEnd/>
            <a:tailEnd/>
          </a:ln>
        </p:spPr>
      </p:pic>
    </p:spTree>
    <p:extLst>
      <p:ext uri="{BB962C8B-B14F-4D97-AF65-F5344CB8AC3E}">
        <p14:creationId xmlns:p14="http://schemas.microsoft.com/office/powerpoint/2010/main" xmlns="" val="28541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24B52FE-2840-E44D-8AE5-5276B5188190}"/>
              </a:ext>
            </a:extLst>
          </p:cNvPr>
          <p:cNvSpPr/>
          <p:nvPr/>
        </p:nvSpPr>
        <p:spPr>
          <a:xfrm>
            <a:off x="1851872" y="3"/>
            <a:ext cx="6216777" cy="2037481"/>
          </a:xfrm>
          <a:prstGeom prst="rect">
            <a:avLst/>
          </a:prstGeom>
          <a:noFill/>
        </p:spPr>
        <p:txBody>
          <a:bodyPr wrap="square" lIns="128016" tIns="64008" rIns="128016" bIns="64008">
            <a:spAutoFit/>
          </a:bodyPr>
          <a:lstStyle/>
          <a:p>
            <a:pPr algn="ctr"/>
            <a:r>
              <a:rPr lang="en-GB" sz="6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rPr>
              <a:t>Oral Health Directorate</a:t>
            </a:r>
          </a:p>
        </p:txBody>
      </p:sp>
      <p:pic>
        <p:nvPicPr>
          <p:cNvPr id="5" name="Picture 4">
            <a:extLst>
              <a:ext uri="{FF2B5EF4-FFF2-40B4-BE49-F238E27FC236}">
                <a16:creationId xmlns:a16="http://schemas.microsoft.com/office/drawing/2014/main" xmlns="" id="{A311C11F-5B17-5048-A617-3DF37E166A5F}"/>
              </a:ext>
            </a:extLst>
          </p:cNvPr>
          <p:cNvPicPr>
            <a:picLocks noChangeAspect="1"/>
          </p:cNvPicPr>
          <p:nvPr/>
        </p:nvPicPr>
        <p:blipFill>
          <a:blip r:embed="rId2" cstate="print"/>
          <a:stretch>
            <a:fillRect/>
          </a:stretch>
        </p:blipFill>
        <p:spPr>
          <a:xfrm>
            <a:off x="188488" y="3"/>
            <a:ext cx="1851872" cy="1234581"/>
          </a:xfrm>
          <a:prstGeom prst="rect">
            <a:avLst/>
          </a:prstGeom>
        </p:spPr>
      </p:pic>
      <p:pic>
        <p:nvPicPr>
          <p:cNvPr id="6" name="Picture 4" descr="NHSGG&amp;C*SPOT"/>
          <p:cNvPicPr>
            <a:picLocks noChangeAspect="1" noChangeArrowheads="1"/>
          </p:cNvPicPr>
          <p:nvPr/>
        </p:nvPicPr>
        <p:blipFill>
          <a:blip r:embed="rId3" cstate="print"/>
          <a:srcRect/>
          <a:stretch>
            <a:fillRect/>
          </a:stretch>
        </p:blipFill>
        <p:spPr bwMode="auto">
          <a:xfrm>
            <a:off x="8354197" y="352128"/>
            <a:ext cx="1051943" cy="1344149"/>
          </a:xfrm>
          <a:prstGeom prst="rect">
            <a:avLst/>
          </a:prstGeom>
          <a:noFill/>
          <a:ln w="9525">
            <a:noFill/>
            <a:miter lim="800000"/>
            <a:headEnd/>
            <a:tailEnd/>
          </a:ln>
        </p:spPr>
      </p:pic>
      <p:sp>
        <p:nvSpPr>
          <p:cNvPr id="7" name="Rectangle 2"/>
          <p:cNvSpPr>
            <a:spLocks noChangeArrowheads="1"/>
          </p:cNvSpPr>
          <p:nvPr/>
        </p:nvSpPr>
        <p:spPr bwMode="auto">
          <a:xfrm>
            <a:off x="0" y="2037484"/>
            <a:ext cx="9642491" cy="560153"/>
          </a:xfrm>
          <a:prstGeom prst="rect">
            <a:avLst/>
          </a:prstGeom>
          <a:noFill/>
          <a:ln w="9525">
            <a:noFill/>
            <a:miter lim="800000"/>
            <a:headEnd/>
            <a:tailEnd/>
          </a:ln>
          <a:effectLst/>
        </p:spPr>
        <p:txBody>
          <a:bodyPr vert="horz" wrap="square" lIns="128016" tIns="64008" rIns="128016" bIns="64008" numCol="1" anchor="ctr" anchorCtr="0" compatLnSpc="1">
            <a:prstTxWarp prst="textNoShape">
              <a:avLst/>
            </a:prstTxWarp>
            <a:spAutoFit/>
          </a:bodyPr>
          <a:lstStyle/>
          <a:p>
            <a:pPr algn="ctr" fontAlgn="base">
              <a:spcBef>
                <a:spcPct val="0"/>
              </a:spcBef>
              <a:spcAft>
                <a:spcPct val="0"/>
              </a:spcAft>
            </a:pPr>
            <a:r>
              <a:rPr lang="en-GB" sz="2800" b="1" i="1" dirty="0">
                <a:solidFill>
                  <a:srgbClr val="002060"/>
                </a:solidFill>
                <a:effectLst>
                  <a:outerShdw blurRad="38100" dist="38100" dir="2700000" algn="tl">
                    <a:srgbClr val="000000">
                      <a:alpha val="43137"/>
                    </a:srgbClr>
                  </a:outerShdw>
                </a:effectLst>
                <a:ea typeface="Times New Roman" pitchFamily="18" charset="0"/>
                <a:cs typeface="Tahoma" pitchFamily="34" charset="0"/>
              </a:rPr>
              <a:t>“Our success relies on our biggest asset - our staff” </a:t>
            </a:r>
            <a:endParaRPr lang="en-GB" sz="5000" b="1" i="1" dirty="0">
              <a:solidFill>
                <a:srgbClr val="002060"/>
              </a:solidFill>
              <a:effectLst>
                <a:outerShdw blurRad="38100" dist="38100" dir="2700000" algn="tl">
                  <a:srgbClr val="000000">
                    <a:alpha val="43137"/>
                  </a:srgbClr>
                </a:outerShdw>
              </a:effectLst>
              <a:cs typeface="Arial" pitchFamily="34" charset="0"/>
            </a:endParaRPr>
          </a:p>
        </p:txBody>
      </p:sp>
      <p:sp>
        <p:nvSpPr>
          <p:cNvPr id="18" name="Rectangle 17"/>
          <p:cNvSpPr/>
          <p:nvPr/>
        </p:nvSpPr>
        <p:spPr>
          <a:xfrm>
            <a:off x="-234000" y="6669632"/>
            <a:ext cx="9640140" cy="1698927"/>
          </a:xfrm>
          <a:prstGeom prst="rect">
            <a:avLst/>
          </a:prstGeom>
          <a:noFill/>
        </p:spPr>
        <p:txBody>
          <a:bodyPr wrap="none" lIns="128016" tIns="64008" rIns="128016" bIns="6400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Font typeface="Wingdings" pitchFamily="2" charset="2"/>
              <a:buChar char="ü"/>
            </a:pPr>
            <a:r>
              <a:rPr lang="en-US" sz="3300" b="1" spc="70" dirty="0">
                <a:ln w="11430"/>
                <a:solidFill>
                  <a:srgbClr val="0070C0"/>
                </a:solidFill>
                <a:effectLst>
                  <a:outerShdw blurRad="76200" dist="50800" dir="5400000" algn="tl" rotWithShape="0">
                    <a:srgbClr val="000000">
                      <a:alpha val="65000"/>
                    </a:srgbClr>
                  </a:outerShdw>
                </a:effectLst>
              </a:rPr>
              <a:t>Well informed</a:t>
            </a:r>
          </a:p>
          <a:p>
            <a:pPr algn="ctr">
              <a:buFont typeface="Wingdings" pitchFamily="2" charset="2"/>
              <a:buChar char="ü"/>
            </a:pPr>
            <a:r>
              <a:rPr lang="en-US" sz="3300" b="1" spc="70" dirty="0">
                <a:ln w="11430"/>
                <a:solidFill>
                  <a:srgbClr val="0070C0"/>
                </a:solidFill>
                <a:effectLst>
                  <a:outerShdw blurRad="76200" dist="50800" dir="5400000" algn="tl" rotWithShape="0">
                    <a:srgbClr val="000000">
                      <a:alpha val="65000"/>
                    </a:srgbClr>
                  </a:outerShdw>
                </a:effectLst>
              </a:rPr>
              <a:t>Information I need to do my job</a:t>
            </a:r>
          </a:p>
          <a:p>
            <a:pPr algn="ctr">
              <a:buFont typeface="Wingdings" pitchFamily="2" charset="2"/>
              <a:buChar char="ü"/>
            </a:pPr>
            <a:r>
              <a:rPr lang="en-US" sz="3300" b="1" spc="70" dirty="0">
                <a:ln w="11430"/>
                <a:solidFill>
                  <a:srgbClr val="0070C0"/>
                </a:solidFill>
                <a:effectLst>
                  <a:outerShdw blurRad="76200" dist="50800" dir="5400000" algn="tl" rotWithShape="0">
                    <a:srgbClr val="000000">
                      <a:alpha val="65000"/>
                    </a:srgbClr>
                  </a:outerShdw>
                </a:effectLst>
              </a:rPr>
              <a:t>Confident ideas and suggestions are acted upon</a:t>
            </a:r>
          </a:p>
        </p:txBody>
      </p:sp>
      <p:pic>
        <p:nvPicPr>
          <p:cNvPr id="19" name="Picture 6"/>
          <p:cNvPicPr>
            <a:picLocks noChangeAspect="1" noChangeArrowheads="1"/>
          </p:cNvPicPr>
          <p:nvPr/>
        </p:nvPicPr>
        <p:blipFill>
          <a:blip r:embed="rId4" cstate="print"/>
          <a:srcRect l="-2680" t="14279" r="27081" b="48761"/>
          <a:stretch>
            <a:fillRect/>
          </a:stretch>
        </p:blipFill>
        <p:spPr bwMode="auto">
          <a:xfrm>
            <a:off x="171753" y="3290057"/>
            <a:ext cx="1663385" cy="813209"/>
          </a:xfrm>
          <a:prstGeom prst="rect">
            <a:avLst/>
          </a:prstGeom>
          <a:ln>
            <a:noFill/>
          </a:ln>
          <a:effectLst>
            <a:softEdge rad="112500"/>
          </a:effectLst>
        </p:spPr>
      </p:pic>
      <p:pic>
        <p:nvPicPr>
          <p:cNvPr id="20" name="Picture 4"/>
          <p:cNvPicPr>
            <a:picLocks noChangeAspect="1" noChangeArrowheads="1"/>
          </p:cNvPicPr>
          <p:nvPr/>
        </p:nvPicPr>
        <p:blipFill>
          <a:blip r:embed="rId5" cstate="print"/>
          <a:srcRect l="30240" t="69719" r="60310" b="13481"/>
          <a:stretch>
            <a:fillRect/>
          </a:stretch>
        </p:blipFill>
        <p:spPr bwMode="auto">
          <a:xfrm>
            <a:off x="1910747" y="3290054"/>
            <a:ext cx="831692" cy="1256779"/>
          </a:xfrm>
          <a:prstGeom prst="rect">
            <a:avLst/>
          </a:prstGeom>
          <a:ln>
            <a:noFill/>
          </a:ln>
          <a:effectLst>
            <a:softEdge rad="112500"/>
          </a:effectLst>
        </p:spPr>
      </p:pic>
      <p:pic>
        <p:nvPicPr>
          <p:cNvPr id="21" name="Picture 8" descr="Image result for national smile month logo">
            <a:hlinkClick r:id="rId6"/>
          </p:cNvPr>
          <p:cNvPicPr>
            <a:picLocks noChangeAspect="1" noChangeArrowheads="1"/>
          </p:cNvPicPr>
          <p:nvPr/>
        </p:nvPicPr>
        <p:blipFill>
          <a:blip r:embed="rId7" r:link="rId8" cstate="print"/>
          <a:srcRect l="20833" r="19701"/>
          <a:stretch>
            <a:fillRect/>
          </a:stretch>
        </p:blipFill>
        <p:spPr bwMode="auto">
          <a:xfrm>
            <a:off x="352840" y="4192555"/>
            <a:ext cx="793355" cy="1344149"/>
          </a:xfrm>
          <a:prstGeom prst="rect">
            <a:avLst/>
          </a:prstGeom>
          <a:ln>
            <a:noFill/>
          </a:ln>
          <a:effectLst>
            <a:softEdge rad="112500"/>
          </a:effectLst>
        </p:spPr>
      </p:pic>
      <p:pic>
        <p:nvPicPr>
          <p:cNvPr id="23" name="Picture 3"/>
          <p:cNvPicPr>
            <a:picLocks noChangeAspect="1" noChangeArrowheads="1"/>
          </p:cNvPicPr>
          <p:nvPr/>
        </p:nvPicPr>
        <p:blipFill>
          <a:blip r:embed="rId9" cstate="print"/>
          <a:srcRect l="30712" t="44519" r="57948" b="24401"/>
          <a:stretch>
            <a:fillRect/>
          </a:stretch>
        </p:blipFill>
        <p:spPr bwMode="auto">
          <a:xfrm>
            <a:off x="171753" y="8349816"/>
            <a:ext cx="907301" cy="2016224"/>
          </a:xfrm>
          <a:prstGeom prst="rect">
            <a:avLst/>
          </a:prstGeom>
          <a:noFill/>
          <a:ln w="9525">
            <a:noFill/>
            <a:miter lim="800000"/>
            <a:headEnd/>
            <a:tailEnd/>
          </a:ln>
        </p:spPr>
      </p:pic>
      <p:pic>
        <p:nvPicPr>
          <p:cNvPr id="25" name="Picture 11"/>
          <p:cNvPicPr>
            <a:picLocks noChangeAspect="1" noChangeArrowheads="1"/>
          </p:cNvPicPr>
          <p:nvPr/>
        </p:nvPicPr>
        <p:blipFill>
          <a:blip r:embed="rId10" cstate="print">
            <a:lum bright="40000"/>
          </a:blip>
          <a:srcRect l="19845" t="52079" r="68343" b="31121"/>
          <a:stretch>
            <a:fillRect/>
          </a:stretch>
        </p:blipFill>
        <p:spPr bwMode="auto">
          <a:xfrm>
            <a:off x="2818046" y="3290056"/>
            <a:ext cx="810090" cy="1209735"/>
          </a:xfrm>
          <a:prstGeom prst="rect">
            <a:avLst/>
          </a:prstGeom>
          <a:noFill/>
          <a:ln w="9525">
            <a:noFill/>
            <a:miter lim="800000"/>
            <a:headEnd/>
            <a:tailEnd/>
          </a:ln>
        </p:spPr>
      </p:pic>
      <p:pic>
        <p:nvPicPr>
          <p:cNvPr id="28" name="Picture 19"/>
          <p:cNvPicPr>
            <a:picLocks noChangeAspect="1" noChangeArrowheads="1"/>
          </p:cNvPicPr>
          <p:nvPr/>
        </p:nvPicPr>
        <p:blipFill>
          <a:blip r:embed="rId11" cstate="print"/>
          <a:srcRect l="63314" t="15960" r="6446" b="40361"/>
          <a:stretch>
            <a:fillRect/>
          </a:stretch>
        </p:blipFill>
        <p:spPr bwMode="auto">
          <a:xfrm>
            <a:off x="8051829" y="6412616"/>
            <a:ext cx="930565" cy="1344149"/>
          </a:xfrm>
          <a:prstGeom prst="rect">
            <a:avLst/>
          </a:prstGeom>
          <a:ln>
            <a:noFill/>
          </a:ln>
          <a:effectLst>
            <a:softEdge rad="112500"/>
          </a:effectLst>
        </p:spPr>
      </p:pic>
      <p:pic>
        <p:nvPicPr>
          <p:cNvPr id="29" name="Picture 22"/>
          <p:cNvPicPr>
            <a:picLocks noChangeAspect="1" noChangeArrowheads="1"/>
          </p:cNvPicPr>
          <p:nvPr/>
        </p:nvPicPr>
        <p:blipFill>
          <a:blip r:embed="rId12" cstate="print"/>
          <a:srcRect l="61424" t="11760" r="3139" b="24401"/>
          <a:stretch>
            <a:fillRect/>
          </a:stretch>
        </p:blipFill>
        <p:spPr bwMode="auto">
          <a:xfrm>
            <a:off x="7127726" y="3174843"/>
            <a:ext cx="924103" cy="1478564"/>
          </a:xfrm>
          <a:prstGeom prst="rect">
            <a:avLst/>
          </a:prstGeom>
          <a:ln>
            <a:noFill/>
          </a:ln>
          <a:effectLst>
            <a:softEdge rad="112500"/>
          </a:effectLst>
        </p:spPr>
      </p:pic>
      <p:pic>
        <p:nvPicPr>
          <p:cNvPr id="30" name="Picture 5"/>
          <p:cNvPicPr>
            <a:picLocks noChangeAspect="1" noChangeArrowheads="1"/>
          </p:cNvPicPr>
          <p:nvPr/>
        </p:nvPicPr>
        <p:blipFill>
          <a:blip r:embed="rId13" cstate="print"/>
          <a:srcRect l="32481" t="26448" r="24874" b="42041"/>
          <a:stretch>
            <a:fillRect/>
          </a:stretch>
        </p:blipFill>
        <p:spPr bwMode="auto">
          <a:xfrm>
            <a:off x="8110634" y="3155640"/>
            <a:ext cx="1360952" cy="1290384"/>
          </a:xfrm>
          <a:prstGeom prst="rect">
            <a:avLst/>
          </a:prstGeom>
          <a:ln>
            <a:noFill/>
          </a:ln>
          <a:effectLst>
            <a:softEdge rad="112500"/>
          </a:effectLst>
        </p:spPr>
      </p:pic>
      <p:pic>
        <p:nvPicPr>
          <p:cNvPr id="33" name="Picture 14"/>
          <p:cNvPicPr>
            <a:picLocks noChangeAspect="1" noChangeArrowheads="1"/>
          </p:cNvPicPr>
          <p:nvPr/>
        </p:nvPicPr>
        <p:blipFill>
          <a:blip r:embed="rId14" cstate="print"/>
          <a:srcRect l="20790" t="33599" r="65980" b="43721"/>
          <a:stretch>
            <a:fillRect/>
          </a:stretch>
        </p:blipFill>
        <p:spPr bwMode="auto">
          <a:xfrm>
            <a:off x="8068649" y="8368559"/>
            <a:ext cx="705678" cy="1209735"/>
          </a:xfrm>
          <a:prstGeom prst="rect">
            <a:avLst/>
          </a:prstGeom>
          <a:ln>
            <a:noFill/>
          </a:ln>
          <a:effectLst>
            <a:softEdge rad="112500"/>
          </a:effectLst>
        </p:spPr>
      </p:pic>
      <p:pic>
        <p:nvPicPr>
          <p:cNvPr id="34" name="Picture 25"/>
          <p:cNvPicPr>
            <a:picLocks noChangeAspect="1" noChangeArrowheads="1"/>
          </p:cNvPicPr>
          <p:nvPr/>
        </p:nvPicPr>
        <p:blipFill>
          <a:blip r:embed="rId15" cstate="print"/>
          <a:srcRect l="21262" t="76439" r="35268" b="16001"/>
          <a:stretch>
            <a:fillRect/>
          </a:stretch>
        </p:blipFill>
        <p:spPr bwMode="auto">
          <a:xfrm rot="5400000">
            <a:off x="5887828" y="7749273"/>
            <a:ext cx="6720751" cy="315872"/>
          </a:xfrm>
          <a:prstGeom prst="rect">
            <a:avLst/>
          </a:prstGeom>
          <a:noFill/>
          <a:ln w="9525">
            <a:noFill/>
            <a:miter lim="800000"/>
            <a:headEnd/>
            <a:tailEnd/>
          </a:ln>
        </p:spPr>
      </p:pic>
      <p:sp>
        <p:nvSpPr>
          <p:cNvPr id="36" name="Oval Callout 35"/>
          <p:cNvSpPr/>
          <p:nvPr/>
        </p:nvSpPr>
        <p:spPr>
          <a:xfrm>
            <a:off x="5965508" y="8368559"/>
            <a:ext cx="1814602" cy="1209735"/>
          </a:xfrm>
          <a:prstGeom prst="wedgeEllipseCallout">
            <a:avLst>
              <a:gd name="adj1" fmla="val 36541"/>
              <a:gd name="adj2" fmla="val 45499"/>
            </a:avLst>
          </a:prstGeom>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r>
              <a:rPr lang="en-GB" sz="1700" b="1" i="1" dirty="0">
                <a:solidFill>
                  <a:srgbClr val="00B050"/>
                </a:solidFill>
              </a:rPr>
              <a:t>“Excellent for staff induction”</a:t>
            </a:r>
          </a:p>
        </p:txBody>
      </p:sp>
      <p:pic>
        <p:nvPicPr>
          <p:cNvPr id="37" name="Picture 36" descr="IMG_0948 (2)"/>
          <p:cNvPicPr/>
          <p:nvPr/>
        </p:nvPicPr>
        <p:blipFill>
          <a:blip r:embed="rId16" cstate="print"/>
          <a:srcRect/>
          <a:stretch>
            <a:fillRect/>
          </a:stretch>
        </p:blipFill>
        <p:spPr bwMode="auto">
          <a:xfrm>
            <a:off x="5691166" y="10461230"/>
            <a:ext cx="1436560" cy="1427448"/>
          </a:xfrm>
          <a:prstGeom prst="rect">
            <a:avLst/>
          </a:prstGeom>
          <a:ln>
            <a:noFill/>
          </a:ln>
          <a:effectLst>
            <a:softEdge rad="112500"/>
          </a:effectLst>
        </p:spPr>
      </p:pic>
      <p:pic>
        <p:nvPicPr>
          <p:cNvPr id="1026" name="Picture 2"/>
          <p:cNvPicPr>
            <a:picLocks noChangeAspect="1" noChangeArrowheads="1"/>
          </p:cNvPicPr>
          <p:nvPr/>
        </p:nvPicPr>
        <p:blipFill>
          <a:blip r:embed="rId17" cstate="print"/>
          <a:srcRect l="30867" t="47039" r="55903" b="30281"/>
          <a:stretch>
            <a:fillRect/>
          </a:stretch>
        </p:blipFill>
        <p:spPr bwMode="auto">
          <a:xfrm>
            <a:off x="4096989" y="10211332"/>
            <a:ext cx="1086521" cy="1862607"/>
          </a:xfrm>
          <a:prstGeom prst="rect">
            <a:avLst/>
          </a:prstGeom>
          <a:ln>
            <a:noFill/>
          </a:ln>
          <a:effectLst>
            <a:softEdge rad="112500"/>
          </a:effectLst>
        </p:spPr>
      </p:pic>
      <p:pic>
        <p:nvPicPr>
          <p:cNvPr id="39" name="Picture 38" descr="Celebrating Success - Staff Awards Event 2017 | by NHSGGC"/>
          <p:cNvPicPr/>
          <p:nvPr/>
        </p:nvPicPr>
        <p:blipFill>
          <a:blip r:embed="rId18" cstate="print"/>
          <a:srcRect/>
          <a:stretch>
            <a:fillRect/>
          </a:stretch>
        </p:blipFill>
        <p:spPr bwMode="auto">
          <a:xfrm>
            <a:off x="3725347" y="3174843"/>
            <a:ext cx="1512168" cy="1459367"/>
          </a:xfrm>
          <a:prstGeom prst="rect">
            <a:avLst/>
          </a:prstGeom>
          <a:ln>
            <a:noFill/>
          </a:ln>
          <a:effectLst>
            <a:softEdge rad="112500"/>
          </a:effectLst>
        </p:spPr>
      </p:pic>
      <p:pic>
        <p:nvPicPr>
          <p:cNvPr id="26" name="Picture 13"/>
          <p:cNvPicPr>
            <a:picLocks noChangeAspect="1" noChangeArrowheads="1"/>
          </p:cNvPicPr>
          <p:nvPr/>
        </p:nvPicPr>
        <p:blipFill>
          <a:blip r:embed="rId19" cstate="print"/>
          <a:srcRect l="61897" t="11760" r="4556" b="24401"/>
          <a:stretch>
            <a:fillRect/>
          </a:stretch>
        </p:blipFill>
        <p:spPr bwMode="auto">
          <a:xfrm rot="1238868">
            <a:off x="3090352" y="3530094"/>
            <a:ext cx="689693" cy="1146343"/>
          </a:xfrm>
          <a:prstGeom prst="ellipse">
            <a:avLst/>
          </a:prstGeom>
          <a:ln>
            <a:noFill/>
          </a:ln>
          <a:effectLst>
            <a:softEdge rad="112500"/>
          </a:effectLst>
        </p:spPr>
      </p:pic>
      <p:pic>
        <p:nvPicPr>
          <p:cNvPr id="1030" name="Picture 6"/>
          <p:cNvPicPr>
            <a:picLocks noChangeAspect="1" noChangeArrowheads="1"/>
          </p:cNvPicPr>
          <p:nvPr/>
        </p:nvPicPr>
        <p:blipFill>
          <a:blip r:embed="rId20" cstate="print"/>
          <a:srcRect l="52447" t="51239" r="41411" b="38681"/>
          <a:stretch>
            <a:fillRect/>
          </a:stretch>
        </p:blipFill>
        <p:spPr bwMode="auto">
          <a:xfrm>
            <a:off x="188488" y="6131969"/>
            <a:ext cx="990110" cy="1624796"/>
          </a:xfrm>
          <a:prstGeom prst="rect">
            <a:avLst/>
          </a:prstGeom>
          <a:ln>
            <a:noFill/>
          </a:ln>
          <a:effectLst>
            <a:softEdge rad="112500"/>
          </a:effectLst>
        </p:spPr>
      </p:pic>
      <p:pic>
        <p:nvPicPr>
          <p:cNvPr id="1031" name="Picture 7"/>
          <p:cNvPicPr>
            <a:picLocks noChangeAspect="1" noChangeArrowheads="1"/>
          </p:cNvPicPr>
          <p:nvPr/>
        </p:nvPicPr>
        <p:blipFill>
          <a:blip r:embed="rId21" cstate="print"/>
          <a:srcRect l="31185" t="23040" r="23928" b="54280"/>
          <a:stretch>
            <a:fillRect/>
          </a:stretch>
        </p:blipFill>
        <p:spPr bwMode="auto">
          <a:xfrm>
            <a:off x="5183510" y="3174841"/>
            <a:ext cx="1814601" cy="1440160"/>
          </a:xfrm>
          <a:prstGeom prst="rect">
            <a:avLst/>
          </a:prstGeom>
          <a:ln>
            <a:noFill/>
          </a:ln>
          <a:effectLst>
            <a:softEdge rad="112500"/>
          </a:effectLst>
        </p:spPr>
      </p:pic>
      <p:pic>
        <p:nvPicPr>
          <p:cNvPr id="1033" name="Picture 9"/>
          <p:cNvPicPr>
            <a:picLocks noChangeAspect="1" noChangeArrowheads="1"/>
          </p:cNvPicPr>
          <p:nvPr/>
        </p:nvPicPr>
        <p:blipFill>
          <a:blip r:embed="rId22" cstate="print"/>
          <a:srcRect l="32602" t="39479" r="51806" b="47921"/>
          <a:stretch>
            <a:fillRect/>
          </a:stretch>
        </p:blipFill>
        <p:spPr bwMode="auto">
          <a:xfrm>
            <a:off x="7780110" y="4658764"/>
            <a:ext cx="1061759" cy="1755879"/>
          </a:xfrm>
          <a:prstGeom prst="rect">
            <a:avLst/>
          </a:prstGeom>
          <a:ln>
            <a:noFill/>
          </a:ln>
          <a:effectLst>
            <a:softEdge rad="112500"/>
          </a:effectLst>
        </p:spPr>
      </p:pic>
      <p:sp>
        <p:nvSpPr>
          <p:cNvPr id="50" name="Oval Callout 49"/>
          <p:cNvSpPr/>
          <p:nvPr/>
        </p:nvSpPr>
        <p:spPr>
          <a:xfrm>
            <a:off x="1095789" y="5056649"/>
            <a:ext cx="2041427" cy="1075320"/>
          </a:xfrm>
          <a:prstGeom prst="wedgeEllipseCallout">
            <a:avLst>
              <a:gd name="adj1" fmla="val 33262"/>
              <a:gd name="adj2" fmla="val -66271"/>
            </a:avLst>
          </a:prstGeom>
        </p:spPr>
        <p:style>
          <a:lnRef idx="1">
            <a:schemeClr val="accent6"/>
          </a:lnRef>
          <a:fillRef idx="2">
            <a:schemeClr val="accent6"/>
          </a:fillRef>
          <a:effectRef idx="1">
            <a:schemeClr val="accent6"/>
          </a:effectRef>
          <a:fontRef idx="minor">
            <a:schemeClr val="dk1"/>
          </a:fontRef>
        </p:style>
        <p:txBody>
          <a:bodyPr lIns="128016" tIns="64008" rIns="128016" bIns="64008" rtlCol="0" anchor="ctr"/>
          <a:lstStyle/>
          <a:p>
            <a:pPr algn="ctr"/>
            <a:r>
              <a:rPr lang="en-GB" sz="2200" b="1" i="1" dirty="0">
                <a:solidFill>
                  <a:schemeClr val="accent6">
                    <a:lumMod val="75000"/>
                  </a:schemeClr>
                </a:solidFill>
              </a:rPr>
              <a:t>“</a:t>
            </a:r>
            <a:r>
              <a:rPr lang="en-GB" sz="1700" b="1" i="1" dirty="0">
                <a:solidFill>
                  <a:schemeClr val="accent6">
                    <a:lumMod val="75000"/>
                  </a:schemeClr>
                </a:solidFill>
              </a:rPr>
              <a:t>Let’s us celebrate our successes”</a:t>
            </a:r>
          </a:p>
        </p:txBody>
      </p:sp>
      <p:sp>
        <p:nvSpPr>
          <p:cNvPr id="51" name="Oval Callout 50"/>
          <p:cNvSpPr/>
          <p:nvPr/>
        </p:nvSpPr>
        <p:spPr>
          <a:xfrm>
            <a:off x="1700656" y="8368559"/>
            <a:ext cx="1738994" cy="1209735"/>
          </a:xfrm>
          <a:prstGeom prst="wedgeEllipseCallout">
            <a:avLst>
              <a:gd name="adj1" fmla="val -49793"/>
              <a:gd name="adj2" fmla="val 80349"/>
            </a:avLst>
          </a:prstGeom>
        </p:spPr>
        <p:style>
          <a:lnRef idx="1">
            <a:schemeClr val="accent4"/>
          </a:lnRef>
          <a:fillRef idx="2">
            <a:schemeClr val="accent4"/>
          </a:fillRef>
          <a:effectRef idx="1">
            <a:schemeClr val="accent4"/>
          </a:effectRef>
          <a:fontRef idx="minor">
            <a:schemeClr val="dk1"/>
          </a:fontRef>
        </p:style>
        <p:txBody>
          <a:bodyPr lIns="128016" tIns="64008" rIns="128016" bIns="64008" rtlCol="0" anchor="ctr"/>
          <a:lstStyle/>
          <a:p>
            <a:pPr algn="ctr"/>
            <a:r>
              <a:rPr lang="en-GB" sz="1700" b="1" i="1" dirty="0">
                <a:solidFill>
                  <a:srgbClr val="7030A0"/>
                </a:solidFill>
              </a:rPr>
              <a:t>“Useful training resource”</a:t>
            </a:r>
          </a:p>
        </p:txBody>
      </p:sp>
      <p:sp>
        <p:nvSpPr>
          <p:cNvPr id="52" name="Oval Callout 51"/>
          <p:cNvSpPr/>
          <p:nvPr/>
        </p:nvSpPr>
        <p:spPr>
          <a:xfrm>
            <a:off x="4717818" y="4797421"/>
            <a:ext cx="2280293" cy="1478565"/>
          </a:xfrm>
          <a:prstGeom prst="wedgeEllipseCallout">
            <a:avLst>
              <a:gd name="adj1" fmla="val 57850"/>
              <a:gd name="adj2" fmla="val -24622"/>
            </a:avLst>
          </a:prstGeom>
        </p:spPr>
        <p:style>
          <a:lnRef idx="1">
            <a:schemeClr val="accent1"/>
          </a:lnRef>
          <a:fillRef idx="2">
            <a:schemeClr val="accent1"/>
          </a:fillRef>
          <a:effectRef idx="1">
            <a:schemeClr val="accent1"/>
          </a:effectRef>
          <a:fontRef idx="minor">
            <a:schemeClr val="dk1"/>
          </a:fontRef>
        </p:style>
        <p:txBody>
          <a:bodyPr lIns="128016" tIns="64008" rIns="128016" bIns="64008" rtlCol="0" anchor="ctr"/>
          <a:lstStyle/>
          <a:p>
            <a:pPr algn="ctr"/>
            <a:r>
              <a:rPr lang="en-GB" sz="1700" b="1" dirty="0">
                <a:solidFill>
                  <a:schemeClr val="tx2"/>
                </a:solidFill>
              </a:rPr>
              <a:t>“</a:t>
            </a:r>
            <a:r>
              <a:rPr lang="en-GB" sz="1700" b="1" i="1" dirty="0">
                <a:solidFill>
                  <a:schemeClr val="tx2"/>
                </a:solidFill>
              </a:rPr>
              <a:t>Highlights national campaigns”</a:t>
            </a:r>
          </a:p>
        </p:txBody>
      </p:sp>
      <p:pic>
        <p:nvPicPr>
          <p:cNvPr id="32" name="Picture 31" descr="SMT pic.jpg"/>
          <p:cNvPicPr>
            <a:picLocks noChangeAspect="1"/>
          </p:cNvPicPr>
          <p:nvPr/>
        </p:nvPicPr>
        <p:blipFill>
          <a:blip r:embed="rId23" cstate="print"/>
          <a:stretch>
            <a:fillRect/>
          </a:stretch>
        </p:blipFill>
        <p:spPr>
          <a:xfrm>
            <a:off x="3552251" y="8368559"/>
            <a:ext cx="2138915" cy="1335230"/>
          </a:xfrm>
          <a:prstGeom prst="rect">
            <a:avLst/>
          </a:prstGeom>
          <a:ln>
            <a:noFill/>
          </a:ln>
          <a:effectLst>
            <a:softEdge rad="112500"/>
          </a:effectLst>
        </p:spPr>
      </p:pic>
      <p:pic>
        <p:nvPicPr>
          <p:cNvPr id="35" name="Picture 34" descr="20170918_114745"/>
          <p:cNvPicPr/>
          <p:nvPr/>
        </p:nvPicPr>
        <p:blipFill>
          <a:blip r:embed="rId24" cstate="print"/>
          <a:srcRect l="10188" t="21339" r="21716"/>
          <a:stretch>
            <a:fillRect/>
          </a:stretch>
        </p:blipFill>
        <p:spPr bwMode="auto">
          <a:xfrm>
            <a:off x="352840" y="10461230"/>
            <a:ext cx="1388333" cy="1741140"/>
          </a:xfrm>
          <a:prstGeom prst="rect">
            <a:avLst/>
          </a:prstGeom>
          <a:ln>
            <a:noFill/>
          </a:ln>
          <a:effectLst>
            <a:softEdge rad="112500"/>
          </a:effectLst>
        </p:spPr>
      </p:pic>
      <p:pic>
        <p:nvPicPr>
          <p:cNvPr id="40" name="Picture 39"/>
          <p:cNvPicPr/>
          <p:nvPr/>
        </p:nvPicPr>
        <p:blipFill>
          <a:blip r:embed="rId25" cstate="print"/>
          <a:srcRect l="11935" t="35334" r="75896" b="39137"/>
          <a:stretch>
            <a:fillRect/>
          </a:stretch>
        </p:blipFill>
        <p:spPr bwMode="auto">
          <a:xfrm>
            <a:off x="2121292" y="10461230"/>
            <a:ext cx="1393508" cy="1741140"/>
          </a:xfrm>
          <a:prstGeom prst="rect">
            <a:avLst/>
          </a:prstGeom>
          <a:ln>
            <a:noFill/>
          </a:ln>
          <a:effectLst>
            <a:softEdge rad="112500"/>
          </a:effectLst>
        </p:spPr>
      </p:pic>
      <p:pic>
        <p:nvPicPr>
          <p:cNvPr id="41" name="Picture 2"/>
          <p:cNvPicPr>
            <a:picLocks noChangeAspect="1" noChangeArrowheads="1"/>
          </p:cNvPicPr>
          <p:nvPr/>
        </p:nvPicPr>
        <p:blipFill>
          <a:blip r:embed="rId26" cstate="print"/>
          <a:srcRect l="36382" t="33120" r="34796" b="32440"/>
          <a:stretch>
            <a:fillRect/>
          </a:stretch>
        </p:blipFill>
        <p:spPr bwMode="auto">
          <a:xfrm>
            <a:off x="7303772" y="10461231"/>
            <a:ext cx="1613749" cy="134868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11C11F-5B17-5048-A617-3DF37E166A5F}"/>
              </a:ext>
            </a:extLst>
          </p:cNvPr>
          <p:cNvPicPr>
            <a:picLocks noChangeAspect="1"/>
          </p:cNvPicPr>
          <p:nvPr/>
        </p:nvPicPr>
        <p:blipFill>
          <a:blip r:embed="rId3"/>
          <a:stretch>
            <a:fillRect/>
          </a:stretch>
        </p:blipFill>
        <p:spPr>
          <a:xfrm>
            <a:off x="0" y="57074"/>
            <a:ext cx="3131820" cy="1174433"/>
          </a:xfrm>
          <a:prstGeom prst="rect">
            <a:avLst/>
          </a:prstGeom>
        </p:spPr>
      </p:pic>
      <p:sp>
        <p:nvSpPr>
          <p:cNvPr id="19" name="Rectangle 18">
            <a:extLst>
              <a:ext uri="{FF2B5EF4-FFF2-40B4-BE49-F238E27FC236}">
                <a16:creationId xmlns:a16="http://schemas.microsoft.com/office/drawing/2014/main" xmlns="" id="{924B52FE-2840-E44D-8AE5-5276B5188190}"/>
              </a:ext>
            </a:extLst>
          </p:cNvPr>
          <p:cNvSpPr/>
          <p:nvPr/>
        </p:nvSpPr>
        <p:spPr>
          <a:xfrm>
            <a:off x="1988820" y="57073"/>
            <a:ext cx="5920740" cy="1631216"/>
          </a:xfrm>
          <a:prstGeom prst="rect">
            <a:avLst/>
          </a:prstGeom>
          <a:noFill/>
        </p:spPr>
        <p:txBody>
          <a:bodyPr wrap="square" lIns="91440" tIns="45720" rIns="91440" bIns="45720">
            <a:spAutoFit/>
          </a:bodyPr>
          <a:lstStyle/>
          <a:p>
            <a:pPr algn="ctr"/>
            <a:r>
              <a:rPr lang="en-GB" sz="5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rPr>
              <a:t>Oral Health Directorate</a:t>
            </a:r>
          </a:p>
        </p:txBody>
      </p:sp>
      <p:pic>
        <p:nvPicPr>
          <p:cNvPr id="23" name="Picture 4" descr="NHSGG&amp;C*SPOT"/>
          <p:cNvPicPr>
            <a:picLocks noChangeAspect="1" noChangeArrowheads="1"/>
          </p:cNvPicPr>
          <p:nvPr/>
        </p:nvPicPr>
        <p:blipFill>
          <a:blip r:embed="rId4"/>
          <a:srcRect/>
          <a:stretch>
            <a:fillRect/>
          </a:stretch>
        </p:blipFill>
        <p:spPr bwMode="auto">
          <a:xfrm>
            <a:off x="7751418" y="188913"/>
            <a:ext cx="1663366" cy="1195544"/>
          </a:xfrm>
          <a:prstGeom prst="rect">
            <a:avLst/>
          </a:prstGeom>
          <a:noFill/>
          <a:ln w="9525">
            <a:noFill/>
            <a:miter lim="800000"/>
            <a:headEnd/>
            <a:tailEnd/>
          </a:ln>
        </p:spPr>
      </p:pic>
      <p:sp>
        <p:nvSpPr>
          <p:cNvPr id="28" name="Rectangle 2"/>
          <p:cNvSpPr>
            <a:spLocks noChangeArrowheads="1"/>
          </p:cNvSpPr>
          <p:nvPr/>
        </p:nvSpPr>
        <p:spPr bwMode="auto">
          <a:xfrm>
            <a:off x="296179" y="1684869"/>
            <a:ext cx="918332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400" b="1" i="1" dirty="0" smtClean="0">
                <a:solidFill>
                  <a:srgbClr val="002060"/>
                </a:solidFill>
                <a:effectLst>
                  <a:outerShdw blurRad="38100" dist="38100" dir="2700000" algn="tl">
                    <a:srgbClr val="000000">
                      <a:alpha val="43137"/>
                    </a:srgbClr>
                  </a:outerShdw>
                </a:effectLst>
                <a:ea typeface="Times New Roman" pitchFamily="18" charset="0"/>
                <a:cs typeface="Tahoma" pitchFamily="34" charset="0"/>
              </a:rPr>
              <a:t>“O</a:t>
            </a:r>
            <a:r>
              <a:rPr kumimoji="0" lang="en-GB" sz="2400" b="1" i="1"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Tahoma" pitchFamily="34" charset="0"/>
              </a:rPr>
              <a:t>ur success relies on our</a:t>
            </a:r>
            <a:r>
              <a:rPr kumimoji="0" lang="en-GB" sz="2400" b="1" i="1" u="none" strike="noStrike" cap="none" normalizeH="0" dirty="0" smtClean="0">
                <a:ln>
                  <a:noFill/>
                </a:ln>
                <a:solidFill>
                  <a:srgbClr val="002060"/>
                </a:solidFill>
                <a:effectLst>
                  <a:outerShdw blurRad="38100" dist="38100" dir="2700000" algn="tl">
                    <a:srgbClr val="000000">
                      <a:alpha val="43137"/>
                    </a:srgbClr>
                  </a:outerShdw>
                </a:effectLst>
                <a:ea typeface="Times New Roman" pitchFamily="18" charset="0"/>
                <a:cs typeface="Tahoma" pitchFamily="34" charset="0"/>
              </a:rPr>
              <a:t> </a:t>
            </a:r>
            <a:r>
              <a:rPr kumimoji="0" lang="en-GB" sz="2400" b="1" i="1"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Tahoma" pitchFamily="34" charset="0"/>
              </a:rPr>
              <a:t>biggest asset - our staff” </a:t>
            </a:r>
            <a:endParaRPr kumimoji="0" lang="en-GB" sz="4000" b="1" i="1" u="none" strike="noStrike" cap="none" normalizeH="0" baseline="0" dirty="0" smtClean="0">
              <a:ln>
                <a:noFill/>
              </a:ln>
              <a:solidFill>
                <a:srgbClr val="002060"/>
              </a:solidFill>
              <a:effectLst>
                <a:outerShdw blurRad="38100" dist="38100" dir="2700000" algn="tl">
                  <a:srgbClr val="000000">
                    <a:alpha val="43137"/>
                  </a:srgbClr>
                </a:outerShdw>
              </a:effectLst>
              <a:cs typeface="Arial" pitchFamily="34" charset="0"/>
            </a:endParaRPr>
          </a:p>
        </p:txBody>
      </p:sp>
      <p:sp>
        <p:nvSpPr>
          <p:cNvPr id="21" name="TextBox 20"/>
          <p:cNvSpPr txBox="1"/>
          <p:nvPr/>
        </p:nvSpPr>
        <p:spPr>
          <a:xfrm>
            <a:off x="296178" y="2499361"/>
            <a:ext cx="3596640" cy="461665"/>
          </a:xfrm>
          <a:prstGeom prst="rect">
            <a:avLst/>
          </a:prstGeom>
          <a:noFill/>
        </p:spPr>
        <p:txBody>
          <a:bodyPr wrap="square" rtlCol="0">
            <a:spAutoFit/>
          </a:bodyPr>
          <a:lstStyle/>
          <a:p>
            <a:r>
              <a:rPr lang="en-GB" sz="2400" dirty="0" smtClean="0"/>
              <a:t>What do our staff say?</a:t>
            </a:r>
            <a:endParaRPr lang="en-GB" sz="2400" dirty="0"/>
          </a:p>
        </p:txBody>
      </p:sp>
      <p:sp>
        <p:nvSpPr>
          <p:cNvPr id="36" name="Rounded Rectangular Callout 35"/>
          <p:cNvSpPr/>
          <p:nvPr/>
        </p:nvSpPr>
        <p:spPr>
          <a:xfrm>
            <a:off x="1267460" y="3200400"/>
            <a:ext cx="2625358" cy="934720"/>
          </a:xfrm>
          <a:prstGeom prst="wedgeRoundRectCallout">
            <a:avLst>
              <a:gd name="adj1" fmla="val -35539"/>
              <a:gd name="adj2" fmla="val 820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t>Empowers people to make a difference</a:t>
            </a:r>
            <a:endParaRPr lang="en-GB" sz="2000" b="1" i="1" dirty="0"/>
          </a:p>
        </p:txBody>
      </p:sp>
      <p:sp>
        <p:nvSpPr>
          <p:cNvPr id="37" name="Rectangular Callout 36"/>
          <p:cNvSpPr/>
          <p:nvPr/>
        </p:nvSpPr>
        <p:spPr>
          <a:xfrm>
            <a:off x="2921537" y="5328306"/>
            <a:ext cx="3213100" cy="1544320"/>
          </a:xfrm>
          <a:prstGeom prst="wedgeRectCallout">
            <a:avLst>
              <a:gd name="adj1" fmla="val -10714"/>
              <a:gd name="adj2" fmla="val 65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t>Demonstrates SMT are responding to what is being said and suggested – You Said We Did</a:t>
            </a:r>
            <a:endParaRPr lang="en-GB" sz="2000" b="1" i="1" dirty="0"/>
          </a:p>
        </p:txBody>
      </p:sp>
      <p:sp>
        <p:nvSpPr>
          <p:cNvPr id="38" name="Oval Callout 37"/>
          <p:cNvSpPr/>
          <p:nvPr/>
        </p:nvSpPr>
        <p:spPr>
          <a:xfrm>
            <a:off x="296179" y="7215124"/>
            <a:ext cx="2625358" cy="15422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t>Good tool to show we are being listened to</a:t>
            </a:r>
            <a:endParaRPr lang="en-GB" sz="2000" b="1" i="1" dirty="0"/>
          </a:p>
        </p:txBody>
      </p:sp>
      <p:sp>
        <p:nvSpPr>
          <p:cNvPr id="39" name="Rounded Rectangular Callout 38"/>
          <p:cNvSpPr/>
          <p:nvPr/>
        </p:nvSpPr>
        <p:spPr>
          <a:xfrm>
            <a:off x="6170659" y="2961026"/>
            <a:ext cx="3008904" cy="1595120"/>
          </a:xfrm>
          <a:prstGeom prst="wedgeRoundRectCallout">
            <a:avLst>
              <a:gd name="adj1" fmla="val -31638"/>
              <a:gd name="adj2" fmla="val 688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t>People can see the benefit of completing the survey and taking part in iMatter</a:t>
            </a:r>
            <a:endParaRPr lang="en-GB" sz="2000" b="1" i="1" dirty="0"/>
          </a:p>
        </p:txBody>
      </p:sp>
      <p:sp>
        <p:nvSpPr>
          <p:cNvPr id="40" name="Rectangular Callout 39"/>
          <p:cNvSpPr/>
          <p:nvPr/>
        </p:nvSpPr>
        <p:spPr>
          <a:xfrm>
            <a:off x="6170659" y="7257796"/>
            <a:ext cx="3008904" cy="1627632"/>
          </a:xfrm>
          <a:prstGeom prst="wedgeRectCallout">
            <a:avLst>
              <a:gd name="adj1" fmla="val -25630"/>
              <a:gd name="adj2" fmla="val 77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t>More team ownership with iMatter which means the team can drive their own issues</a:t>
            </a:r>
            <a:endParaRPr lang="en-GB" sz="2000" b="1" i="1" dirty="0"/>
          </a:p>
        </p:txBody>
      </p:sp>
      <p:sp>
        <p:nvSpPr>
          <p:cNvPr id="41" name="Rounded Rectangular Callout 40"/>
          <p:cNvSpPr/>
          <p:nvPr/>
        </p:nvSpPr>
        <p:spPr>
          <a:xfrm>
            <a:off x="2809509" y="9648952"/>
            <a:ext cx="2623820" cy="1627632"/>
          </a:xfrm>
          <a:prstGeom prst="wedgeRoundRectCallout">
            <a:avLst>
              <a:gd name="adj1" fmla="val -10765"/>
              <a:gd name="adj2" fmla="val 740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t>Demonstrates that communication is a two way process</a:t>
            </a:r>
            <a:endParaRPr lang="en-GB" sz="2000" b="1" i="1" dirty="0"/>
          </a:p>
        </p:txBody>
      </p:sp>
    </p:spTree>
    <p:extLst>
      <p:ext uri="{BB962C8B-B14F-4D97-AF65-F5344CB8AC3E}">
        <p14:creationId xmlns:p14="http://schemas.microsoft.com/office/powerpoint/2010/main" xmlns="" val="285413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TotalTime>
  <Words>348</Words>
  <Application>Microsoft Office PowerPoint</Application>
  <PresentationFormat>A3 Paper (297x420 mm)</PresentationFormat>
  <Paragraphs>41</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Weir</dc:creator>
  <cp:lastModifiedBy>HUDSODI819</cp:lastModifiedBy>
  <cp:revision>71</cp:revision>
  <dcterms:created xsi:type="dcterms:W3CDTF">2019-08-21T18:52:13Z</dcterms:created>
  <dcterms:modified xsi:type="dcterms:W3CDTF">2019-10-09T10:24:08Z</dcterms:modified>
</cp:coreProperties>
</file>