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7" r:id="rId2"/>
    <p:sldId id="264" r:id="rId3"/>
    <p:sldId id="269" r:id="rId4"/>
    <p:sldId id="263" r:id="rId5"/>
    <p:sldId id="268" r:id="rId6"/>
    <p:sldId id="260" r:id="rId7"/>
    <p:sldId id="262" r:id="rId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ECFF"/>
    <a:srgbClr val="CCCCFF"/>
    <a:srgbClr val="0066CC"/>
    <a:srgbClr val="FFFF99"/>
    <a:srgbClr val="FF9933"/>
    <a:srgbClr val="4274B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28" autoAdjust="0"/>
  </p:normalViewPr>
  <p:slideViewPr>
    <p:cSldViewPr>
      <p:cViewPr>
        <p:scale>
          <a:sx n="100" d="100"/>
          <a:sy n="100" d="100"/>
        </p:scale>
        <p:origin x="-1531" y="3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E8C4DF-B7CC-4CAA-8A55-EB5188DC622A}" type="datetimeFigureOut">
              <a:rPr lang="en-GB"/>
              <a:pPr>
                <a:defRPr/>
              </a:pPr>
              <a:t>19/12/2017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231BE53-8EA8-413B-9A0D-2C9FCAA2035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8A5898B4-1CE8-4B0C-8018-28A7A8F8E974}" type="slidenum">
              <a:rPr lang="en-US" sz="1200">
                <a:latin typeface="+mn-lt"/>
              </a:rPr>
              <a:pPr algn="r">
                <a:defRPr/>
              </a:pPr>
              <a:t>6</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D4121D0-2E6A-4F6F-ABE6-D18ACC759547}" type="datetimeFigureOut">
              <a:rPr lang="en-GB"/>
              <a:pPr>
                <a:defRPr/>
              </a:pPr>
              <a:t>19/12/2017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9FC3F2A0-762A-4181-A60C-B995D4B0E5A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DA0104-8287-4327-95A9-05CB20945C4C}" type="datetimeFigureOut">
              <a:rPr lang="en-GB"/>
              <a:pPr>
                <a:defRPr/>
              </a:pPr>
              <a:t>19/12/2017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C8E369B-1A39-4DB1-9AF2-C1707495C39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DE96EE1-2FC6-49AC-BD9C-220610E1F690}" type="datetimeFigureOut">
              <a:rPr lang="en-GB"/>
              <a:pPr>
                <a:defRPr/>
              </a:pPr>
              <a:t>19/12/2017</a:t>
            </a:fld>
            <a:endParaRPr lang="en-GB"/>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AD653810-48BC-4D6C-A9E2-F8DE68864B0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8C385A-5201-414D-B855-4F21ADEAA41B}" type="datetimeFigureOut">
              <a:rPr lang="en-GB"/>
              <a:pPr>
                <a:defRPr/>
              </a:pPr>
              <a:t>19/12/2017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FFB033-E074-45BA-920D-0EBEC14AB53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26C469D-50E3-4993-AF88-0E00BE795ED6}" type="datetimeFigureOut">
              <a:rPr lang="en-GB"/>
              <a:pPr>
                <a:defRPr/>
              </a:pPr>
              <a:t>19/12/2017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21DBA9C6-F92D-48C6-88B7-7907713406E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817259-CF60-4069-A49B-64E98CA0EDE8}" type="datetimeFigureOut">
              <a:rPr lang="en-GB"/>
              <a:pPr>
                <a:defRPr/>
              </a:pPr>
              <a:t>19/12/2017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2F4AB3-BDBA-4B91-808E-86178549B91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3ACF9D-E851-4B49-A0DF-A6940CC3D990}" type="datetimeFigureOut">
              <a:rPr lang="en-GB"/>
              <a:pPr>
                <a:defRPr/>
              </a:pPr>
              <a:t>19/12/2017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858F323-1179-423B-A236-4E8E178709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702378-224A-4593-A46D-0EA28DCB22B7}" type="datetimeFigureOut">
              <a:rPr lang="en-GB"/>
              <a:pPr>
                <a:defRPr/>
              </a:pPr>
              <a:t>19/12/2017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CD9866C-C7CB-4D8C-A9B9-3643362292C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D20653-9E81-4466-AFAA-00431D8E5601}" type="datetimeFigureOut">
              <a:rPr lang="en-GB"/>
              <a:pPr>
                <a:defRPr/>
              </a:pPr>
              <a:t>19/12/2017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1D1730AD-7856-4F88-A07A-16ADD5C1EA9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24813BFE-DBA7-439D-BF45-7AE420B30D2B}" type="datetimeFigureOut">
              <a:rPr lang="en-GB"/>
              <a:pPr>
                <a:defRPr/>
              </a:pPr>
              <a:t>19/12/2017</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859AEAB6-BAF3-4CB0-A42C-817200E6814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EA20A951-B520-43D7-91A5-BA679322069F}" type="datetimeFigureOut">
              <a:rPr lang="en-GB"/>
              <a:pPr>
                <a:defRPr/>
              </a:pPr>
              <a:t>19/12/2017</a:t>
            </a:fld>
            <a:endParaRPr lang="en-GB"/>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GB"/>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7ECBAABB-F892-4E3E-837B-38017FB11877}"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smtClean="0">
                <a:solidFill>
                  <a:schemeClr val="tx1">
                    <a:tint val="95000"/>
                  </a:schemeClr>
                </a:solidFill>
              </a:defRPr>
            </a:lvl1pPr>
            <a:extLst/>
          </a:lstStyle>
          <a:p>
            <a:pPr>
              <a:defRPr/>
            </a:pPr>
            <a:fld id="{D613D20D-629B-4538-B459-2B8851C194F0}" type="datetimeFigureOut">
              <a:rPr lang="en-GB"/>
              <a:pPr>
                <a:defRPr/>
              </a:pPr>
              <a:t>19/12/2017</a:t>
            </a:fld>
            <a:endParaRPr lang="en-GB"/>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GB"/>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pPr>
              <a:defRPr/>
            </a:pPr>
            <a:fld id="{DA6F87DB-4581-4E41-B371-6ED4EBF068E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hyperlink" Target="http://intranet.lothian.scot.nhs.uk/NHSLothian/Corporate/A-Z/HRODR/Documents/Slides.pdf" TargetMode="External"/><Relationship Id="rId2" Type="http://schemas.openxmlformats.org/officeDocument/2006/relationships/hyperlink" Target="http://www.testyourrq.com/"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javascript:SmtEcbNavigateUrl('\u002fNHSLothian\u002fCorporate\u002fA-Z\u002fHRODR\u002fDocuments\u002fHR%20%20OD%20Event%20Presentation.pptx')" TargetMode="External"/><Relationship Id="rId4" Type="http://schemas.openxmlformats.org/officeDocument/2006/relationships/hyperlink" Target="http://intranet.lothian.scot.nhs.uk/NHSLothian/Corporate/A-Z/HRODR/Documents/Work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NHS Lothian </a:t>
            </a:r>
            <a:br>
              <a:rPr lang="en-GB" dirty="0" smtClean="0"/>
            </a:br>
            <a:r>
              <a:rPr lang="en-GB" dirty="0" err="1" smtClean="0"/>
              <a:t>iMatter</a:t>
            </a:r>
            <a:r>
              <a:rPr lang="en-GB" dirty="0" smtClean="0"/>
              <a:t> Team Case Study</a:t>
            </a:r>
            <a:endParaRPr lang="en-GB"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658870" y="2276475"/>
            <a:ext cx="5826260" cy="2592388"/>
          </a:xfrm>
          <a:prstGeom prst="rect">
            <a:avLst/>
          </a:prstGeom>
          <a:noFill/>
          <a:ln w="9525">
            <a:noFill/>
            <a:miter lim="800000"/>
            <a:headEnd/>
            <a:tailEnd/>
          </a:ln>
        </p:spPr>
      </p:pic>
      <p:sp>
        <p:nvSpPr>
          <p:cNvPr id="8" name="TextBox 7"/>
          <p:cNvSpPr txBox="1"/>
          <p:nvPr/>
        </p:nvSpPr>
        <p:spPr>
          <a:xfrm>
            <a:off x="1691680" y="5229200"/>
            <a:ext cx="5760640" cy="923330"/>
          </a:xfrm>
          <a:prstGeom prst="rect">
            <a:avLst/>
          </a:prstGeom>
          <a:noFill/>
        </p:spPr>
        <p:txBody>
          <a:bodyPr wrap="square" rtlCol="0">
            <a:spAutoFit/>
          </a:bodyPr>
          <a:lstStyle/>
          <a:p>
            <a:pPr algn="ctr"/>
            <a:r>
              <a:rPr lang="en-GB" dirty="0" smtClean="0"/>
              <a:t>HR &amp; OD Directorate</a:t>
            </a:r>
          </a:p>
          <a:p>
            <a:pPr algn="ctr"/>
            <a:r>
              <a:rPr lang="en-GB" dirty="0" smtClean="0"/>
              <a:t>NHS Lothian – HR &amp; OD Development Event</a:t>
            </a:r>
          </a:p>
          <a:p>
            <a:pPr algn="ctr"/>
            <a:r>
              <a:rPr lang="en-GB" dirty="0" smtClean="0"/>
              <a:t>January 2016</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5301208"/>
            <a:ext cx="8835576" cy="144016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9512" y="3573016"/>
            <a:ext cx="8784976" cy="1656184"/>
          </a:xfrm>
          <a:prstGeom prst="rect">
            <a:avLst/>
          </a:prstGeom>
          <a:noFill/>
          <a:ln w="9525">
            <a:noFill/>
            <a:miter lim="800000"/>
            <a:headEnd/>
            <a:tailEnd/>
          </a:ln>
        </p:spPr>
      </p:pic>
      <p:sp>
        <p:nvSpPr>
          <p:cNvPr id="5" name="TextBox 4"/>
          <p:cNvSpPr txBox="1"/>
          <p:nvPr/>
        </p:nvSpPr>
        <p:spPr>
          <a:xfrm>
            <a:off x="323528" y="908720"/>
            <a:ext cx="8568952" cy="2585323"/>
          </a:xfrm>
          <a:prstGeom prst="rect">
            <a:avLst/>
          </a:prstGeom>
          <a:noFill/>
        </p:spPr>
        <p:txBody>
          <a:bodyPr wrap="square" rtlCol="0">
            <a:spAutoFit/>
          </a:bodyPr>
          <a:lstStyle/>
          <a:p>
            <a:pPr>
              <a:buFont typeface="Arial" pitchFamily="34" charset="0"/>
              <a:buChar char="•"/>
            </a:pPr>
            <a:r>
              <a:rPr lang="en-GB" dirty="0" smtClean="0"/>
              <a:t>2016 - </a:t>
            </a:r>
            <a:r>
              <a:rPr lang="en-GB" dirty="0" smtClean="0"/>
              <a:t>HR </a:t>
            </a:r>
            <a:r>
              <a:rPr lang="en-GB" dirty="0" smtClean="0"/>
              <a:t>&amp; OD directorate go though </a:t>
            </a:r>
            <a:r>
              <a:rPr lang="en-GB" dirty="0" err="1" smtClean="0"/>
              <a:t>iMatter</a:t>
            </a:r>
            <a:r>
              <a:rPr lang="en-GB" dirty="0" smtClean="0"/>
              <a:t> for the first time.  </a:t>
            </a:r>
          </a:p>
          <a:p>
            <a:pPr>
              <a:buFont typeface="Arial" pitchFamily="34" charset="0"/>
              <a:buChar char="•"/>
            </a:pPr>
            <a:r>
              <a:rPr lang="en-GB" dirty="0" smtClean="0"/>
              <a:t>The four lowest scoring items in the 2016 Directorate Components Report related to the relationship between staff and the wider organisation.  </a:t>
            </a:r>
          </a:p>
          <a:p>
            <a:pPr>
              <a:buFont typeface="Arial" pitchFamily="34" charset="0"/>
              <a:buChar char="•"/>
            </a:pPr>
            <a:r>
              <a:rPr lang="en-GB" dirty="0" smtClean="0"/>
              <a:t>Following a discussion with the Senior Team, it was agreed to organise a Directorate-wide development event, to help improve these scores. </a:t>
            </a:r>
          </a:p>
          <a:p>
            <a:pPr>
              <a:buFont typeface="Arial" pitchFamily="34" charset="0"/>
              <a:buChar char="•"/>
            </a:pPr>
            <a:r>
              <a:rPr lang="en-GB" dirty="0" smtClean="0"/>
              <a:t>Two separate events were run, to allow all Directorate staff to attend one event.  The Senior Team attended both events.</a:t>
            </a:r>
          </a:p>
          <a:p>
            <a:pPr>
              <a:buFont typeface="Arial" pitchFamily="34" charset="0"/>
              <a:buChar char="•"/>
            </a:pPr>
            <a:r>
              <a:rPr lang="en-GB" dirty="0" smtClean="0"/>
              <a:t>The 2017 Directorate Components Report show improvement across all four items.</a:t>
            </a:r>
            <a:endParaRPr lang="en-GB" dirty="0"/>
          </a:p>
        </p:txBody>
      </p:sp>
      <p:sp>
        <p:nvSpPr>
          <p:cNvPr id="6" name="TextBox 5"/>
          <p:cNvSpPr txBox="1"/>
          <p:nvPr/>
        </p:nvSpPr>
        <p:spPr>
          <a:xfrm>
            <a:off x="467544" y="332656"/>
            <a:ext cx="7776864" cy="369332"/>
          </a:xfrm>
          <a:prstGeom prst="rect">
            <a:avLst/>
          </a:prstGeom>
          <a:noFill/>
        </p:spPr>
        <p:txBody>
          <a:bodyPr wrap="square" rtlCol="0">
            <a:spAutoFit/>
          </a:bodyPr>
          <a:lstStyle/>
          <a:p>
            <a:r>
              <a:rPr lang="en-GB" dirty="0" smtClean="0"/>
              <a:t>Background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640960" cy="5909310"/>
          </a:xfrm>
          <a:prstGeom prst="rect">
            <a:avLst/>
          </a:prstGeom>
          <a:noFill/>
        </p:spPr>
        <p:txBody>
          <a:bodyPr wrap="square" rtlCol="0">
            <a:spAutoFit/>
          </a:bodyPr>
          <a:lstStyle/>
          <a:p>
            <a:r>
              <a:rPr lang="en-GB" dirty="0" smtClean="0"/>
              <a:t>A </a:t>
            </a:r>
            <a:r>
              <a:rPr lang="en-GB" dirty="0" smtClean="0"/>
              <a:t>small planning </a:t>
            </a:r>
            <a:r>
              <a:rPr lang="en-GB" dirty="0" smtClean="0"/>
              <a:t>group, comprising </a:t>
            </a:r>
            <a:r>
              <a:rPr lang="en-GB" dirty="0" smtClean="0"/>
              <a:t>individuals from </a:t>
            </a:r>
            <a:r>
              <a:rPr lang="en-GB" dirty="0" smtClean="0"/>
              <a:t>across the Directorate, was </a:t>
            </a:r>
            <a:r>
              <a:rPr lang="en-GB" dirty="0" smtClean="0"/>
              <a:t>established to develop an agenda for the day. </a:t>
            </a:r>
            <a:r>
              <a:rPr lang="en-GB" dirty="0" smtClean="0"/>
              <a:t>The aim was </a:t>
            </a:r>
            <a:r>
              <a:rPr lang="en-GB" dirty="0" smtClean="0"/>
              <a:t>to:</a:t>
            </a:r>
          </a:p>
          <a:p>
            <a:endParaRPr lang="en-GB" dirty="0" smtClean="0"/>
          </a:p>
          <a:p>
            <a:pPr lvl="1">
              <a:buFont typeface="Arial" pitchFamily="34" charset="0"/>
              <a:buChar char="•"/>
            </a:pPr>
            <a:r>
              <a:rPr lang="en-GB" dirty="0" smtClean="0"/>
              <a:t>address some issues raised in the </a:t>
            </a:r>
            <a:r>
              <a:rPr lang="en-GB" dirty="0" err="1" smtClean="0"/>
              <a:t>iMatter</a:t>
            </a:r>
            <a:r>
              <a:rPr lang="en-GB" dirty="0" smtClean="0"/>
              <a:t> report</a:t>
            </a:r>
          </a:p>
          <a:p>
            <a:pPr lvl="1">
              <a:buFont typeface="Arial" pitchFamily="34" charset="0"/>
              <a:buChar char="•"/>
            </a:pPr>
            <a:r>
              <a:rPr lang="en-GB" dirty="0" smtClean="0"/>
              <a:t>hear from our newly appointed interim HR &amp;OD Director, and </a:t>
            </a:r>
          </a:p>
          <a:p>
            <a:pPr lvl="1">
              <a:buFont typeface="Arial" pitchFamily="34" charset="0"/>
              <a:buChar char="•"/>
            </a:pPr>
            <a:r>
              <a:rPr lang="en-GB" dirty="0" smtClean="0"/>
              <a:t>get to know our senior team better.  </a:t>
            </a:r>
          </a:p>
          <a:p>
            <a:pPr lvl="1">
              <a:buFont typeface="Arial" pitchFamily="34" charset="0"/>
              <a:buChar char="•"/>
            </a:pPr>
            <a:endParaRPr lang="en-GB" dirty="0" smtClean="0"/>
          </a:p>
          <a:p>
            <a:r>
              <a:rPr lang="en-GB" dirty="0" smtClean="0"/>
              <a:t>A element of personal </a:t>
            </a:r>
            <a:r>
              <a:rPr lang="en-GB" dirty="0" smtClean="0"/>
              <a:t>development </a:t>
            </a:r>
            <a:r>
              <a:rPr lang="en-GB" dirty="0" smtClean="0"/>
              <a:t>was included, and we </a:t>
            </a:r>
            <a:r>
              <a:rPr lang="en-GB" dirty="0" smtClean="0"/>
              <a:t>invited speakers from Staffordshire University to address the theme of ‘Resilience’.</a:t>
            </a:r>
          </a:p>
          <a:p>
            <a:endParaRPr lang="en-GB" dirty="0" smtClean="0"/>
          </a:p>
          <a:p>
            <a:r>
              <a:rPr lang="en-GB" dirty="0" smtClean="0"/>
              <a:t>On the day, we heard from the interim HR &amp; OD Director, the Senior Team and guest speakers.  Staff had the opportunity to meet colleagues from other departments, across the Directorate.</a:t>
            </a:r>
          </a:p>
          <a:p>
            <a:endParaRPr lang="en-GB" dirty="0" smtClean="0"/>
          </a:p>
          <a:p>
            <a:r>
              <a:rPr lang="en-GB" dirty="0" smtClean="0"/>
              <a:t>We developed a Flash Report, following the event, which summarised the themes from </a:t>
            </a:r>
            <a:r>
              <a:rPr lang="en-GB" smtClean="0"/>
              <a:t>each </a:t>
            </a:r>
            <a:r>
              <a:rPr lang="en-GB" smtClean="0"/>
              <a:t>event.</a:t>
            </a:r>
            <a:endParaRPr lang="en-GB" dirty="0" smtClean="0"/>
          </a:p>
          <a:p>
            <a:endParaRPr lang="en-GB" dirty="0" smtClean="0"/>
          </a:p>
          <a:p>
            <a:r>
              <a:rPr lang="en-GB" dirty="0" smtClean="0"/>
              <a:t>We </a:t>
            </a:r>
            <a:r>
              <a:rPr lang="en-GB" dirty="0" smtClean="0"/>
              <a:t>agreed </a:t>
            </a:r>
            <a:r>
              <a:rPr lang="en-GB" dirty="0" smtClean="0"/>
              <a:t>to hold </a:t>
            </a:r>
            <a:r>
              <a:rPr lang="en-GB" dirty="0" smtClean="0"/>
              <a:t>a further event </a:t>
            </a:r>
            <a:r>
              <a:rPr lang="en-GB" dirty="0" smtClean="0"/>
              <a:t>in December </a:t>
            </a:r>
            <a:r>
              <a:rPr lang="en-GB" dirty="0" smtClean="0"/>
              <a:t>2017.  The main theme will  be ‘</a:t>
            </a:r>
            <a:r>
              <a:rPr lang="en-GB" dirty="0" smtClean="0"/>
              <a:t>Quality</a:t>
            </a:r>
            <a:r>
              <a:rPr lang="en-GB" dirty="0" smtClean="0"/>
              <a:t>’ - ‘</a:t>
            </a:r>
            <a:r>
              <a:rPr lang="en-GB" i="1" dirty="0" smtClean="0"/>
              <a:t>What does quality look like for HR &amp; OD and how do we measure it?’</a:t>
            </a:r>
          </a:p>
          <a:p>
            <a:endParaRPr lang="en-GB" i="1"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268760"/>
            <a:ext cx="4014283" cy="30188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83968" y="1268760"/>
            <a:ext cx="3776052" cy="291827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07504" y="3805237"/>
            <a:ext cx="4114801" cy="305276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623720" y="3386186"/>
            <a:ext cx="2520280" cy="34718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995936" y="4111648"/>
            <a:ext cx="2952329" cy="2746352"/>
          </a:xfrm>
          <a:prstGeom prst="rect">
            <a:avLst/>
          </a:prstGeom>
          <a:noFill/>
          <a:ln w="9525">
            <a:noFill/>
            <a:miter lim="800000"/>
            <a:headEnd/>
            <a:tailEnd/>
          </a:ln>
        </p:spPr>
      </p:pic>
      <p:sp>
        <p:nvSpPr>
          <p:cNvPr id="8" name="TextBox 7"/>
          <p:cNvSpPr txBox="1"/>
          <p:nvPr/>
        </p:nvSpPr>
        <p:spPr>
          <a:xfrm>
            <a:off x="179512" y="0"/>
            <a:ext cx="8964488" cy="1200329"/>
          </a:xfrm>
          <a:prstGeom prst="rect">
            <a:avLst/>
          </a:prstGeom>
          <a:noFill/>
        </p:spPr>
        <p:txBody>
          <a:bodyPr wrap="square" rtlCol="0">
            <a:spAutoFit/>
          </a:bodyPr>
          <a:lstStyle/>
          <a:p>
            <a:r>
              <a:rPr lang="en-GB" dirty="0" smtClean="0"/>
              <a:t>Each team was asked to design a poster, describing their work.  </a:t>
            </a:r>
            <a:r>
              <a:rPr lang="en-GB" dirty="0" smtClean="0"/>
              <a:t>These showcase </a:t>
            </a:r>
            <a:r>
              <a:rPr lang="en-GB" dirty="0" smtClean="0"/>
              <a:t>the variety of issues being handled across the Directorate. </a:t>
            </a:r>
            <a:r>
              <a:rPr lang="en-GB" dirty="0" smtClean="0"/>
              <a:t>The posters </a:t>
            </a:r>
            <a:r>
              <a:rPr lang="en-GB" dirty="0" smtClean="0"/>
              <a:t>were displayed at each </a:t>
            </a:r>
            <a:r>
              <a:rPr lang="en-GB" dirty="0" smtClean="0"/>
              <a:t>event, and have subsequently gone ‘on tour’ to our main sites, to </a:t>
            </a:r>
            <a:r>
              <a:rPr lang="en-GB" dirty="0" smtClean="0"/>
              <a:t>let all staff know what we do!</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208912" cy="1477328"/>
          </a:xfrm>
          <a:prstGeom prst="rect">
            <a:avLst/>
          </a:prstGeom>
          <a:noFill/>
        </p:spPr>
        <p:txBody>
          <a:bodyPr wrap="square" rtlCol="0">
            <a:spAutoFit/>
          </a:bodyPr>
          <a:lstStyle/>
          <a:p>
            <a:r>
              <a:rPr lang="en-GB" dirty="0" smtClean="0"/>
              <a:t>No </a:t>
            </a:r>
            <a:r>
              <a:rPr lang="en-GB" dirty="0" smtClean="0"/>
              <a:t>away-day is complete without a treat, so each </a:t>
            </a:r>
            <a:r>
              <a:rPr lang="en-GB" dirty="0" smtClean="0"/>
              <a:t>of </a:t>
            </a:r>
            <a:r>
              <a:rPr lang="en-GB" dirty="0" smtClean="0"/>
              <a:t>the senior team were asked to ‘produce’ a </a:t>
            </a:r>
            <a:r>
              <a:rPr lang="en-GB" dirty="0" smtClean="0"/>
              <a:t>cake for each event.  In order to increase visibility and for staff to find out more about them, they </a:t>
            </a:r>
            <a:r>
              <a:rPr lang="en-GB" dirty="0" smtClean="0"/>
              <a:t>were asked to say something about themselves, and something about resilience – the theme of the event.  The cakes were then ‘judged’ by a Bake Off ‘celebrity’!</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043608" y="2060848"/>
            <a:ext cx="3752850" cy="8001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47664" y="4293096"/>
            <a:ext cx="2331105" cy="21602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068960"/>
            <a:ext cx="2016224" cy="186364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084168" y="1772816"/>
            <a:ext cx="2880320" cy="482453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923928" y="3068960"/>
            <a:ext cx="1826446" cy="348981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950" y="0"/>
            <a:ext cx="9144000" cy="6858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GB" sz="1100" dirty="0">
              <a:solidFill>
                <a:schemeClr val="bg1"/>
              </a:solidFill>
            </a:endParaRPr>
          </a:p>
        </p:txBody>
      </p:sp>
      <p:sp>
        <p:nvSpPr>
          <p:cNvPr id="40" name="Rectangle 39"/>
          <p:cNvSpPr/>
          <p:nvPr/>
        </p:nvSpPr>
        <p:spPr>
          <a:xfrm>
            <a:off x="251520" y="116632"/>
            <a:ext cx="3312368"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b="1" dirty="0">
                <a:solidFill>
                  <a:srgbClr val="F2F2F2"/>
                </a:solidFill>
                <a:ea typeface="Aparajita"/>
                <a:cs typeface="Aparajita"/>
              </a:rPr>
              <a:t>Our Resilience Matters – highlights from keynote speakers</a:t>
            </a:r>
          </a:p>
        </p:txBody>
      </p:sp>
      <p:sp>
        <p:nvSpPr>
          <p:cNvPr id="23" name="Rectangle 22"/>
          <p:cNvSpPr/>
          <p:nvPr/>
        </p:nvSpPr>
        <p:spPr bwMode="auto">
          <a:xfrm>
            <a:off x="251521" y="620688"/>
            <a:ext cx="3312368" cy="3024336"/>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lstStyle/>
          <a:p>
            <a:r>
              <a:rPr lang="en-GB" sz="1050" dirty="0" smtClean="0">
                <a:solidFill>
                  <a:schemeClr val="tx1"/>
                </a:solidFill>
              </a:rPr>
              <a:t>Key themes highlighted by Staffordshire University included:</a:t>
            </a:r>
          </a:p>
          <a:p>
            <a:pPr>
              <a:buFontTx/>
              <a:buChar char="•"/>
            </a:pPr>
            <a:r>
              <a:rPr lang="en-GB" sz="1050" dirty="0" smtClean="0">
                <a:solidFill>
                  <a:schemeClr val="tx1"/>
                </a:solidFill>
              </a:rPr>
              <a:t>Smarter Thinking (structured way of rethinking adversity)</a:t>
            </a:r>
          </a:p>
          <a:p>
            <a:pPr>
              <a:buFontTx/>
              <a:buChar char="•"/>
            </a:pPr>
            <a:r>
              <a:rPr lang="en-GB" sz="1050" dirty="0" smtClean="0">
                <a:solidFill>
                  <a:schemeClr val="tx1"/>
                </a:solidFill>
              </a:rPr>
              <a:t>Challenge &amp; Threat States (getting in the right mind-set for adversity)</a:t>
            </a:r>
          </a:p>
          <a:p>
            <a:pPr>
              <a:buFontTx/>
              <a:buChar char="•"/>
            </a:pPr>
            <a:r>
              <a:rPr lang="en-GB" sz="1050" dirty="0" smtClean="0">
                <a:solidFill>
                  <a:schemeClr val="tx1"/>
                </a:solidFill>
              </a:rPr>
              <a:t>Resilient Culture (resilience can be developed spread across groups)</a:t>
            </a:r>
          </a:p>
          <a:p>
            <a:r>
              <a:rPr lang="en-GB" sz="1050" dirty="0" smtClean="0">
                <a:solidFill>
                  <a:schemeClr val="tx1"/>
                </a:solidFill>
              </a:rPr>
              <a:t>We learned about ‘</a:t>
            </a:r>
            <a:r>
              <a:rPr lang="en-GB" sz="1050" b="1" dirty="0" smtClean="0">
                <a:solidFill>
                  <a:schemeClr val="tx1"/>
                </a:solidFill>
              </a:rPr>
              <a:t>4 Sporting Ways to Resilience</a:t>
            </a:r>
            <a:r>
              <a:rPr lang="en-GB" sz="1050" dirty="0" smtClean="0">
                <a:solidFill>
                  <a:schemeClr val="tx1"/>
                </a:solidFill>
              </a:rPr>
              <a:t>’ and your toolkit should now include these simple exercises:</a:t>
            </a:r>
          </a:p>
          <a:p>
            <a:r>
              <a:rPr lang="en-GB" sz="1050" u="sng" dirty="0" smtClean="0">
                <a:solidFill>
                  <a:schemeClr val="tx1"/>
                </a:solidFill>
              </a:rPr>
              <a:t>1.Manage Self-Belief-  ‘</a:t>
            </a:r>
            <a:r>
              <a:rPr lang="en-GB" sz="1050" dirty="0" smtClean="0">
                <a:solidFill>
                  <a:schemeClr val="tx1"/>
                </a:solidFill>
              </a:rPr>
              <a:t>be a good coach to yourself’ </a:t>
            </a:r>
            <a:r>
              <a:rPr lang="en-GB" sz="1050" u="sng" dirty="0" smtClean="0">
                <a:solidFill>
                  <a:schemeClr val="tx1"/>
                </a:solidFill>
              </a:rPr>
              <a:t>2.Control the </a:t>
            </a:r>
            <a:r>
              <a:rPr lang="en-GB" sz="1050" u="sng" dirty="0" err="1" smtClean="0">
                <a:solidFill>
                  <a:schemeClr val="tx1"/>
                </a:solidFill>
              </a:rPr>
              <a:t>Controllables</a:t>
            </a:r>
            <a:r>
              <a:rPr lang="en-GB" sz="1050" u="sng" dirty="0" smtClean="0">
                <a:solidFill>
                  <a:schemeClr val="tx1"/>
                </a:solidFill>
              </a:rPr>
              <a:t> </a:t>
            </a:r>
            <a:r>
              <a:rPr lang="en-GB" sz="1050" dirty="0" smtClean="0">
                <a:solidFill>
                  <a:schemeClr val="tx1"/>
                </a:solidFill>
              </a:rPr>
              <a:t>– identify the performance factors that you can  control</a:t>
            </a:r>
          </a:p>
          <a:p>
            <a:r>
              <a:rPr lang="en-GB" sz="1050" u="sng" dirty="0" smtClean="0">
                <a:solidFill>
                  <a:schemeClr val="tx1"/>
                </a:solidFill>
              </a:rPr>
              <a:t>3.Focus on gains, not losses </a:t>
            </a:r>
            <a:r>
              <a:rPr lang="en-GB" sz="1050" dirty="0" smtClean="0">
                <a:solidFill>
                  <a:schemeClr val="tx1"/>
                </a:solidFill>
              </a:rPr>
              <a:t>– choose a “pinch-point” and develop an approach focus</a:t>
            </a:r>
          </a:p>
          <a:p>
            <a:r>
              <a:rPr lang="en-GB" sz="1050" dirty="0" smtClean="0">
                <a:solidFill>
                  <a:schemeClr val="tx1"/>
                </a:solidFill>
              </a:rPr>
              <a:t>4.Develop and be part of a </a:t>
            </a:r>
            <a:r>
              <a:rPr lang="en-GB" sz="1050" u="sng" dirty="0" smtClean="0">
                <a:solidFill>
                  <a:schemeClr val="tx1"/>
                </a:solidFill>
              </a:rPr>
              <a:t>strong, supportive team </a:t>
            </a:r>
            <a:r>
              <a:rPr lang="en-GB" sz="1050" dirty="0" smtClean="0">
                <a:solidFill>
                  <a:schemeClr val="tx1"/>
                </a:solidFill>
              </a:rPr>
              <a:t>– think of a new way to provide informational, tangible or emotional support to team members</a:t>
            </a:r>
            <a:endParaRPr lang="en-GB" sz="1050" dirty="0"/>
          </a:p>
        </p:txBody>
      </p:sp>
      <p:sp>
        <p:nvSpPr>
          <p:cNvPr id="25" name="Rectangle 24"/>
          <p:cNvSpPr/>
          <p:nvPr/>
        </p:nvSpPr>
        <p:spPr>
          <a:xfrm>
            <a:off x="179512" y="3717032"/>
            <a:ext cx="3384376"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b="1" dirty="0">
                <a:solidFill>
                  <a:schemeClr val="bg1"/>
                </a:solidFill>
                <a:cs typeface="Arial" charset="0"/>
              </a:rPr>
              <a:t>  Themes from Table Top discussions</a:t>
            </a:r>
            <a:endParaRPr lang="en-GB" sz="1400" b="1" dirty="0">
              <a:solidFill>
                <a:schemeClr val="bg1"/>
              </a:solidFill>
              <a:ea typeface="Aparajita"/>
              <a:cs typeface="Aparajita"/>
            </a:endParaRPr>
          </a:p>
        </p:txBody>
      </p:sp>
      <p:sp>
        <p:nvSpPr>
          <p:cNvPr id="26" name="Rectangle 25"/>
          <p:cNvSpPr/>
          <p:nvPr/>
        </p:nvSpPr>
        <p:spPr bwMode="auto">
          <a:xfrm flipH="1">
            <a:off x="251520" y="4221088"/>
            <a:ext cx="3312368" cy="2448272"/>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nSpc>
                <a:spcPct val="80000"/>
              </a:lnSpc>
              <a:defRPr/>
            </a:pPr>
            <a:r>
              <a:rPr lang="en-GB" sz="1100" dirty="0"/>
              <a:t>What could we do to improve on senior management visibility, staff experience and any ideas for what  could happen next? </a:t>
            </a:r>
          </a:p>
          <a:p>
            <a:pPr>
              <a:lnSpc>
                <a:spcPct val="80000"/>
              </a:lnSpc>
              <a:defRPr/>
            </a:pPr>
            <a:r>
              <a:rPr lang="en-GB" sz="1100" dirty="0"/>
              <a:t>Some of the ideas gathered were</a:t>
            </a:r>
            <a:r>
              <a:rPr lang="en-GB" sz="1100" dirty="0" smtClean="0"/>
              <a:t>:</a:t>
            </a:r>
            <a:endParaRPr lang="en-GB" sz="1100" b="1" dirty="0"/>
          </a:p>
          <a:p>
            <a:pPr>
              <a:lnSpc>
                <a:spcPct val="80000"/>
              </a:lnSpc>
              <a:buFont typeface="Arial" pitchFamily="34" charset="0"/>
              <a:buChar char="•"/>
              <a:defRPr/>
            </a:pPr>
            <a:r>
              <a:rPr lang="en-GB" sz="1050" i="1" dirty="0"/>
              <a:t>Annual gathering of HR &amp; OD department</a:t>
            </a:r>
          </a:p>
          <a:p>
            <a:pPr>
              <a:lnSpc>
                <a:spcPct val="80000"/>
              </a:lnSpc>
              <a:buFont typeface="Arial" pitchFamily="34" charset="0"/>
              <a:buChar char="•"/>
              <a:defRPr/>
            </a:pPr>
            <a:r>
              <a:rPr lang="en-GB" sz="1050" i="1" dirty="0"/>
              <a:t>Protected time for smaller gatherings of teams.</a:t>
            </a:r>
          </a:p>
          <a:p>
            <a:pPr>
              <a:lnSpc>
                <a:spcPct val="80000"/>
              </a:lnSpc>
              <a:buFont typeface="Arial" pitchFamily="34" charset="0"/>
              <a:buChar char="•"/>
              <a:defRPr/>
            </a:pPr>
            <a:r>
              <a:rPr lang="en-GB" sz="1050" i="1" dirty="0"/>
              <a:t>Regular communication/publication</a:t>
            </a:r>
          </a:p>
          <a:p>
            <a:pPr>
              <a:lnSpc>
                <a:spcPct val="80000"/>
              </a:lnSpc>
              <a:buFont typeface="Arial" pitchFamily="34" charset="0"/>
              <a:buChar char="•"/>
              <a:defRPr/>
            </a:pPr>
            <a:r>
              <a:rPr lang="en-GB" sz="1050" i="1" dirty="0"/>
              <a:t>“Real Stories” like Claire Smith’s</a:t>
            </a:r>
          </a:p>
          <a:p>
            <a:pPr>
              <a:lnSpc>
                <a:spcPct val="80000"/>
              </a:lnSpc>
              <a:buFont typeface="Arial" pitchFamily="34" charset="0"/>
              <a:buChar char="•"/>
              <a:defRPr/>
            </a:pPr>
            <a:r>
              <a:rPr lang="en-GB" sz="1050" i="1" dirty="0"/>
              <a:t>More information on what senior managers do.</a:t>
            </a:r>
          </a:p>
          <a:p>
            <a:pPr>
              <a:lnSpc>
                <a:spcPct val="80000"/>
              </a:lnSpc>
              <a:buFont typeface="Arial" pitchFamily="34" charset="0"/>
              <a:buChar char="•"/>
              <a:defRPr/>
            </a:pPr>
            <a:r>
              <a:rPr lang="en-GB" sz="1050" i="1" dirty="0"/>
              <a:t>Photos and bios of  senior team on </a:t>
            </a:r>
            <a:r>
              <a:rPr lang="en-GB" sz="1050" i="1" dirty="0" err="1"/>
              <a:t>HROnline</a:t>
            </a:r>
            <a:r>
              <a:rPr lang="en-GB" sz="1050" i="1" dirty="0"/>
              <a:t>.</a:t>
            </a:r>
          </a:p>
          <a:p>
            <a:pPr>
              <a:lnSpc>
                <a:spcPct val="80000"/>
              </a:lnSpc>
              <a:buFont typeface="Arial" pitchFamily="34" charset="0"/>
              <a:buChar char="•"/>
              <a:defRPr/>
            </a:pPr>
            <a:r>
              <a:rPr lang="en-GB" sz="1050" i="1" dirty="0"/>
              <a:t>What is our corporate identity?</a:t>
            </a:r>
          </a:p>
          <a:p>
            <a:pPr>
              <a:lnSpc>
                <a:spcPct val="80000"/>
              </a:lnSpc>
              <a:buFont typeface="Arial" pitchFamily="34" charset="0"/>
              <a:buChar char="•"/>
              <a:defRPr/>
            </a:pPr>
            <a:r>
              <a:rPr lang="en-GB" sz="1050" i="1" dirty="0"/>
              <a:t>More staff engagement, but not a </a:t>
            </a:r>
            <a:r>
              <a:rPr lang="en-GB" sz="1050" i="1" dirty="0" err="1"/>
              <a:t>walkaround</a:t>
            </a:r>
            <a:r>
              <a:rPr lang="en-GB" sz="1050" i="1" dirty="0"/>
              <a:t>.</a:t>
            </a:r>
          </a:p>
          <a:p>
            <a:pPr>
              <a:lnSpc>
                <a:spcPct val="80000"/>
              </a:lnSpc>
              <a:buFont typeface="Arial" pitchFamily="34" charset="0"/>
              <a:buChar char="•"/>
              <a:defRPr/>
            </a:pPr>
            <a:r>
              <a:rPr lang="en-GB" sz="1050" i="1" dirty="0"/>
              <a:t>Walkabout at service delivery level</a:t>
            </a:r>
          </a:p>
          <a:p>
            <a:pPr>
              <a:lnSpc>
                <a:spcPct val="80000"/>
              </a:lnSpc>
              <a:buFont typeface="Arial" pitchFamily="34" charset="0"/>
              <a:buChar char="•"/>
              <a:defRPr/>
            </a:pPr>
            <a:r>
              <a:rPr lang="en-GB" sz="1050" i="1" dirty="0"/>
              <a:t>Engagement with staff at personal level.</a:t>
            </a:r>
          </a:p>
          <a:p>
            <a:pPr>
              <a:lnSpc>
                <a:spcPct val="80000"/>
              </a:lnSpc>
              <a:defRPr/>
            </a:pPr>
            <a:r>
              <a:rPr lang="en-GB" sz="1100" dirty="0" smtClean="0"/>
              <a:t>As </a:t>
            </a:r>
            <a:r>
              <a:rPr lang="en-GB" sz="1100" dirty="0"/>
              <a:t>we approach our </a:t>
            </a:r>
            <a:r>
              <a:rPr lang="en-GB" sz="1100" dirty="0" err="1"/>
              <a:t>iMatter</a:t>
            </a:r>
            <a:r>
              <a:rPr lang="en-GB" sz="1100" dirty="0"/>
              <a:t> anniversary cycle, we shall be considering these ideas as we look at our approach to communication and engagement as a service. </a:t>
            </a:r>
          </a:p>
        </p:txBody>
      </p:sp>
      <p:pic>
        <p:nvPicPr>
          <p:cNvPr id="16394" name="Picture 4" descr="C:\Users\Kris.Aitken\AppData\Local\Microsoft\Windows\Temporary Internet Files\Content.Outlook\6J04H10P\WP_20161109_13_38_09_Pro.jpg"/>
          <p:cNvPicPr>
            <a:picLocks noChangeAspect="1" noChangeArrowheads="1"/>
          </p:cNvPicPr>
          <p:nvPr/>
        </p:nvPicPr>
        <p:blipFill>
          <a:blip r:embed="rId3" cstate="print"/>
          <a:srcRect/>
          <a:stretch>
            <a:fillRect/>
          </a:stretch>
        </p:blipFill>
        <p:spPr bwMode="auto">
          <a:xfrm>
            <a:off x="3635896" y="620688"/>
            <a:ext cx="1152525" cy="2431603"/>
          </a:xfrm>
          <a:prstGeom prst="rect">
            <a:avLst/>
          </a:prstGeom>
          <a:noFill/>
          <a:ln w="9525">
            <a:noFill/>
            <a:miter lim="800000"/>
            <a:headEnd/>
            <a:tailEnd/>
          </a:ln>
        </p:spPr>
      </p:pic>
      <p:sp>
        <p:nvSpPr>
          <p:cNvPr id="12" name="Rectangle 11"/>
          <p:cNvSpPr/>
          <p:nvPr/>
        </p:nvSpPr>
        <p:spPr>
          <a:xfrm>
            <a:off x="3635896" y="3140968"/>
            <a:ext cx="5400600"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1400" b="1" dirty="0">
              <a:solidFill>
                <a:srgbClr val="F2F2F2"/>
              </a:solidFill>
              <a:ea typeface="Aparajita"/>
              <a:cs typeface="Aparajita"/>
            </a:endParaRPr>
          </a:p>
          <a:p>
            <a:pPr algn="ctr">
              <a:defRPr/>
            </a:pPr>
            <a:r>
              <a:rPr lang="en-GB" sz="1400" b="1" dirty="0">
                <a:solidFill>
                  <a:srgbClr val="F2F2F2"/>
                </a:solidFill>
                <a:ea typeface="Aparajita"/>
                <a:cs typeface="Aparajita"/>
              </a:rPr>
              <a:t>Current policy landscape…….</a:t>
            </a:r>
          </a:p>
          <a:p>
            <a:pPr algn="ctr">
              <a:defRPr/>
            </a:pPr>
            <a:endParaRPr lang="en-GB" sz="1400" b="1" dirty="0">
              <a:solidFill>
                <a:srgbClr val="F2F2F2"/>
              </a:solidFill>
              <a:ea typeface="Aparajita"/>
              <a:cs typeface="Aparajita"/>
            </a:endParaRPr>
          </a:p>
        </p:txBody>
      </p:sp>
      <p:sp>
        <p:nvSpPr>
          <p:cNvPr id="14" name="Rectangle 13"/>
          <p:cNvSpPr/>
          <p:nvPr/>
        </p:nvSpPr>
        <p:spPr>
          <a:xfrm>
            <a:off x="5148064" y="3645024"/>
            <a:ext cx="3846513" cy="1835150"/>
          </a:xfrm>
          <a:prstGeom prst="rect">
            <a:avLst/>
          </a:prstGeom>
          <a:solidFill>
            <a:schemeClr val="accent2">
              <a:lumMod val="20000"/>
              <a:lumOff val="80000"/>
            </a:schemeClr>
          </a:solidFill>
          <a:ln w="6350">
            <a:solidFill>
              <a:srgbClr val="0066CC"/>
            </a:solidFill>
          </a:ln>
        </p:spPr>
        <p:txBody>
          <a:bodyPr>
            <a:spAutoFit/>
          </a:bodyPr>
          <a:lstStyle/>
          <a:p>
            <a:pPr algn="just">
              <a:lnSpc>
                <a:spcPct val="80000"/>
              </a:lnSpc>
            </a:pPr>
            <a:r>
              <a:rPr lang="en-GB" sz="1100" dirty="0">
                <a:latin typeface="Corbel" pitchFamily="34" charset="0"/>
              </a:rPr>
              <a:t>Although just a few months into post, Janis shared her thoughts on  the current climate……..</a:t>
            </a:r>
          </a:p>
          <a:p>
            <a:pPr algn="just">
              <a:lnSpc>
                <a:spcPct val="80000"/>
              </a:lnSpc>
            </a:pPr>
            <a:r>
              <a:rPr lang="en-GB" sz="1000" dirty="0">
                <a:latin typeface="Corbel" pitchFamily="34" charset="0"/>
              </a:rPr>
              <a:t> “</a:t>
            </a:r>
            <a:r>
              <a:rPr lang="en-GB" sz="1000" i="1" dirty="0">
                <a:latin typeface="Corbel" pitchFamily="34" charset="0"/>
              </a:rPr>
              <a:t>The HR&amp;OD Agenda is a busy spot, against a backdrop of government reform of public services, rising demand for services, rising costs and limited resources in healthcare.</a:t>
            </a:r>
          </a:p>
          <a:p>
            <a:pPr algn="just">
              <a:lnSpc>
                <a:spcPct val="80000"/>
              </a:lnSpc>
            </a:pPr>
            <a:r>
              <a:rPr lang="en-GB" sz="1000" i="1" dirty="0">
                <a:latin typeface="Corbel" pitchFamily="34" charset="0"/>
              </a:rPr>
              <a:t> Our agenda very much mirrors some of the key messages in the National Clinical Strategy – proportionate and realistic medicine ( HR support?), focus on prevention, anticipation and supported self </a:t>
            </a:r>
            <a:r>
              <a:rPr lang="en-GB" sz="800" i="1" dirty="0">
                <a:latin typeface="Corbel" pitchFamily="34" charset="0"/>
              </a:rPr>
              <a:t>management</a:t>
            </a:r>
            <a:r>
              <a:rPr lang="en-GB" sz="1000" i="1" dirty="0">
                <a:latin typeface="Corbel" pitchFamily="34" charset="0"/>
              </a:rPr>
              <a:t> (HR online would be an example of this).  ‘Once for Scotland’, collaboration, co-production and co-implementation are very much at the forefront of our national HR Shared Services Agenda.  It’s also vitally important that we do only the things that we (as an HR&amp; OD function) can do to support and enable safe and effective patient care – we need to be realistic and choose wisely.”</a:t>
            </a:r>
          </a:p>
        </p:txBody>
      </p:sp>
      <p:pic>
        <p:nvPicPr>
          <p:cNvPr id="16399" name="Picture 7" descr="image011"/>
          <p:cNvPicPr>
            <a:picLocks noChangeAspect="1" noChangeArrowheads="1"/>
          </p:cNvPicPr>
          <p:nvPr/>
        </p:nvPicPr>
        <p:blipFill>
          <a:blip r:embed="rId4" cstate="print"/>
          <a:srcRect/>
          <a:stretch>
            <a:fillRect/>
          </a:stretch>
        </p:blipFill>
        <p:spPr bwMode="auto">
          <a:xfrm>
            <a:off x="3707904" y="3645024"/>
            <a:ext cx="1368425" cy="1439862"/>
          </a:xfrm>
          <a:prstGeom prst="rect">
            <a:avLst/>
          </a:prstGeom>
          <a:noFill/>
          <a:ln w="9525">
            <a:noFill/>
            <a:miter lim="800000"/>
            <a:headEnd/>
            <a:tailEnd/>
          </a:ln>
        </p:spPr>
      </p:pic>
      <p:pic>
        <p:nvPicPr>
          <p:cNvPr id="16400" name="Picture 8" descr="image007"/>
          <p:cNvPicPr>
            <a:picLocks noChangeAspect="1" noChangeArrowheads="1"/>
          </p:cNvPicPr>
          <p:nvPr/>
        </p:nvPicPr>
        <p:blipFill>
          <a:blip r:embed="rId5" cstate="print"/>
          <a:srcRect/>
          <a:stretch>
            <a:fillRect/>
          </a:stretch>
        </p:blipFill>
        <p:spPr bwMode="auto">
          <a:xfrm>
            <a:off x="3707904" y="5157192"/>
            <a:ext cx="1368425" cy="1579562"/>
          </a:xfrm>
          <a:prstGeom prst="rect">
            <a:avLst/>
          </a:prstGeom>
          <a:noFill/>
          <a:ln w="9525">
            <a:noFill/>
            <a:miter lim="800000"/>
            <a:headEnd/>
            <a:tailEnd/>
          </a:ln>
        </p:spPr>
      </p:pic>
      <p:pic>
        <p:nvPicPr>
          <p:cNvPr id="16401" name="Picture 6" descr="image003"/>
          <p:cNvPicPr>
            <a:picLocks noChangeAspect="1" noChangeArrowheads="1"/>
          </p:cNvPicPr>
          <p:nvPr/>
        </p:nvPicPr>
        <p:blipFill>
          <a:blip r:embed="rId6" cstate="print"/>
          <a:srcRect/>
          <a:stretch>
            <a:fillRect/>
          </a:stretch>
        </p:blipFill>
        <p:spPr bwMode="auto">
          <a:xfrm>
            <a:off x="5220072" y="5589240"/>
            <a:ext cx="863600" cy="1152525"/>
          </a:xfrm>
          <a:prstGeom prst="rect">
            <a:avLst/>
          </a:prstGeom>
          <a:noFill/>
          <a:ln w="9525">
            <a:noFill/>
            <a:miter lim="800000"/>
            <a:headEnd/>
            <a:tailEnd/>
          </a:ln>
        </p:spPr>
      </p:pic>
      <p:pic>
        <p:nvPicPr>
          <p:cNvPr id="16402" name="Picture 4" descr="image001"/>
          <p:cNvPicPr>
            <a:picLocks noChangeAspect="1" noChangeArrowheads="1"/>
          </p:cNvPicPr>
          <p:nvPr/>
        </p:nvPicPr>
        <p:blipFill>
          <a:blip r:embed="rId7" cstate="print"/>
          <a:srcRect/>
          <a:stretch>
            <a:fillRect/>
          </a:stretch>
        </p:blipFill>
        <p:spPr bwMode="auto">
          <a:xfrm>
            <a:off x="6156176" y="5589240"/>
            <a:ext cx="863600" cy="1152525"/>
          </a:xfrm>
          <a:prstGeom prst="rect">
            <a:avLst/>
          </a:prstGeom>
          <a:noFill/>
          <a:ln w="9525">
            <a:noFill/>
            <a:miter lim="800000"/>
            <a:headEnd/>
            <a:tailEnd/>
          </a:ln>
        </p:spPr>
      </p:pic>
      <p:pic>
        <p:nvPicPr>
          <p:cNvPr id="16403" name="Picture 5" descr="image005"/>
          <p:cNvPicPr>
            <a:picLocks noChangeAspect="1" noChangeArrowheads="1"/>
          </p:cNvPicPr>
          <p:nvPr/>
        </p:nvPicPr>
        <p:blipFill>
          <a:blip r:embed="rId8" cstate="print"/>
          <a:srcRect/>
          <a:stretch>
            <a:fillRect/>
          </a:stretch>
        </p:blipFill>
        <p:spPr bwMode="auto">
          <a:xfrm>
            <a:off x="7164288" y="5589240"/>
            <a:ext cx="863600" cy="1152525"/>
          </a:xfrm>
          <a:prstGeom prst="rect">
            <a:avLst/>
          </a:prstGeom>
          <a:noFill/>
          <a:ln w="9525">
            <a:noFill/>
            <a:miter lim="800000"/>
            <a:headEnd/>
            <a:tailEnd/>
          </a:ln>
        </p:spPr>
      </p:pic>
      <p:pic>
        <p:nvPicPr>
          <p:cNvPr id="16404" name="Picture 9" descr="image009"/>
          <p:cNvPicPr>
            <a:picLocks noChangeAspect="1" noChangeArrowheads="1"/>
          </p:cNvPicPr>
          <p:nvPr/>
        </p:nvPicPr>
        <p:blipFill>
          <a:blip r:embed="rId9" cstate="print"/>
          <a:srcRect/>
          <a:stretch>
            <a:fillRect/>
          </a:stretch>
        </p:blipFill>
        <p:spPr bwMode="auto">
          <a:xfrm>
            <a:off x="8172400" y="5589240"/>
            <a:ext cx="863600" cy="1152525"/>
          </a:xfrm>
          <a:prstGeom prst="rect">
            <a:avLst/>
          </a:prstGeom>
          <a:noFill/>
          <a:ln w="9525">
            <a:noFill/>
            <a:miter lim="800000"/>
            <a:headEnd/>
            <a:tailEnd/>
          </a:ln>
        </p:spPr>
      </p:pic>
      <p:sp>
        <p:nvSpPr>
          <p:cNvPr id="16" name="TextBox 15"/>
          <p:cNvSpPr txBox="1"/>
          <p:nvPr/>
        </p:nvSpPr>
        <p:spPr>
          <a:xfrm>
            <a:off x="4860032" y="620689"/>
            <a:ext cx="4176464" cy="2354491"/>
          </a:xfrm>
          <a:prstGeom prst="rect">
            <a:avLst/>
          </a:prstGeom>
          <a:solidFill>
            <a:schemeClr val="accent6">
              <a:lumMod val="20000"/>
              <a:lumOff val="80000"/>
            </a:schemeClr>
          </a:solidFill>
        </p:spPr>
        <p:txBody>
          <a:bodyPr wrap="square" rtlCol="0">
            <a:spAutoFit/>
          </a:bodyPr>
          <a:lstStyle/>
          <a:p>
            <a:r>
              <a:rPr lang="en-GB" sz="1050" dirty="0" smtClean="0"/>
              <a:t>Thank you to our Heads of Service for sharing their personal approaches to resilience, for participating in the Bake-Off and allowing their cakes to be judged – they most certainly demonstrated resilience under each mouthful of cake tasted by the lovely Mr Paul Hollywood!</a:t>
            </a:r>
          </a:p>
          <a:p>
            <a:r>
              <a:rPr lang="en-GB" sz="1050" dirty="0" smtClean="0"/>
              <a:t>The Heads of Service are committed to supporting and working with their respective teams to build on what we learned at the event and what this will look like from an individual and team perspective.  How we learn to face adversity, how we learn to think smarter and build a resilient culture and being aware of what others are facing (Claire Smith’s story).  And of course, how we develop a strong and supportive team that will equip us during challenging times!</a:t>
            </a:r>
          </a:p>
          <a:p>
            <a:r>
              <a:rPr lang="en-GB" sz="1050" dirty="0" smtClean="0"/>
              <a:t>See Further Information below for links to the materials from Staffordshire.</a:t>
            </a:r>
            <a:endParaRPr lang="en-GB" sz="1050" dirty="0"/>
          </a:p>
        </p:txBody>
      </p:sp>
      <p:sp>
        <p:nvSpPr>
          <p:cNvPr id="17" name="Rectangle 16"/>
          <p:cNvSpPr/>
          <p:nvPr/>
        </p:nvSpPr>
        <p:spPr>
          <a:xfrm>
            <a:off x="3635896" y="116632"/>
            <a:ext cx="5400600"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b="1" dirty="0" smtClean="0">
                <a:solidFill>
                  <a:srgbClr val="F2F2F2"/>
                </a:solidFill>
                <a:ea typeface="Aparajita"/>
                <a:cs typeface="Aparajita"/>
              </a:rPr>
              <a:t>Follow-up actions  on resilience already happening……..</a:t>
            </a:r>
            <a:endParaRPr lang="en-GB" sz="1400" b="1" dirty="0">
              <a:solidFill>
                <a:srgbClr val="F2F2F2"/>
              </a:solidFill>
              <a:ea typeface="Aparajita"/>
              <a:cs typeface="Aparajita"/>
            </a:endParaRPr>
          </a:p>
          <a:p>
            <a:pPr algn="ctr">
              <a:defRPr/>
            </a:pPr>
            <a:endParaRPr lang="en-GB" sz="1400" b="1" dirty="0">
              <a:solidFill>
                <a:srgbClr val="F2F2F2"/>
              </a:solidFill>
              <a:ea typeface="Aparajita"/>
              <a:cs typeface="Aparajit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GB" sz="1100" dirty="0">
              <a:solidFill>
                <a:schemeClr val="bg1"/>
              </a:solidFill>
            </a:endParaRPr>
          </a:p>
        </p:txBody>
      </p:sp>
      <p:sp>
        <p:nvSpPr>
          <p:cNvPr id="3" name="Rectangle 2"/>
          <p:cNvSpPr/>
          <p:nvPr/>
        </p:nvSpPr>
        <p:spPr>
          <a:xfrm>
            <a:off x="179512" y="116632"/>
            <a:ext cx="3456384"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1400" b="1" dirty="0">
              <a:solidFill>
                <a:srgbClr val="F2F2F2"/>
              </a:solidFill>
              <a:ea typeface="Aparajita"/>
              <a:cs typeface="Aparajita"/>
            </a:endParaRPr>
          </a:p>
          <a:p>
            <a:pPr algn="ctr">
              <a:defRPr/>
            </a:pPr>
            <a:r>
              <a:rPr lang="en-GB" sz="1400" b="1" dirty="0">
                <a:solidFill>
                  <a:srgbClr val="F2F2F2"/>
                </a:solidFill>
                <a:ea typeface="Aparajita"/>
                <a:cs typeface="Aparajita"/>
              </a:rPr>
              <a:t>Your Feedback</a:t>
            </a:r>
          </a:p>
          <a:p>
            <a:pPr algn="ctr">
              <a:defRPr/>
            </a:pPr>
            <a:endParaRPr lang="en-GB" sz="1400" b="1" dirty="0">
              <a:solidFill>
                <a:srgbClr val="F2F2F2"/>
              </a:solidFill>
              <a:ea typeface="Aparajita"/>
              <a:cs typeface="Aparajita"/>
            </a:endParaRPr>
          </a:p>
        </p:txBody>
      </p:sp>
      <p:sp>
        <p:nvSpPr>
          <p:cNvPr id="6" name="Rectangle 5"/>
          <p:cNvSpPr/>
          <p:nvPr/>
        </p:nvSpPr>
        <p:spPr>
          <a:xfrm>
            <a:off x="250825" y="692150"/>
            <a:ext cx="3241675" cy="4014788"/>
          </a:xfrm>
          <a:prstGeom prst="rect">
            <a:avLst/>
          </a:prstGeom>
          <a:solidFill>
            <a:schemeClr val="accent6">
              <a:lumMod val="20000"/>
              <a:lumOff val="80000"/>
            </a:schemeClr>
          </a:solidFill>
          <a:ln>
            <a:solidFill>
              <a:schemeClr val="accent6"/>
            </a:solidFill>
          </a:ln>
        </p:spPr>
        <p:txBody>
          <a:bodyPr>
            <a:spAutoFit/>
          </a:bodyPr>
          <a:lstStyle/>
          <a:p>
            <a:pPr>
              <a:lnSpc>
                <a:spcPct val="80000"/>
              </a:lnSpc>
            </a:pPr>
            <a:r>
              <a:rPr lang="en-GB" sz="1100" dirty="0">
                <a:latin typeface="Corbel" pitchFamily="34" charset="0"/>
              </a:rPr>
              <a:t>Overwhelming positive feedback on the day – some ideas for how we can improve  too which we will take on board.  In the spirit of the message about staying resilient  - here are some of the positive comments:</a:t>
            </a:r>
          </a:p>
          <a:p>
            <a:pPr>
              <a:lnSpc>
                <a:spcPct val="80000"/>
              </a:lnSpc>
              <a:buFont typeface="Arial" charset="0"/>
              <a:buChar char="•"/>
            </a:pPr>
            <a:endParaRPr lang="en-GB" sz="1100" i="1" dirty="0">
              <a:latin typeface="Corbel" pitchFamily="34" charset="0"/>
            </a:endParaRPr>
          </a:p>
          <a:p>
            <a:pPr>
              <a:lnSpc>
                <a:spcPct val="80000"/>
              </a:lnSpc>
              <a:buFont typeface="Arial" charset="0"/>
              <a:buChar char="•"/>
            </a:pPr>
            <a:r>
              <a:rPr lang="en-GB" sz="1100" i="1" dirty="0">
                <a:latin typeface="Corbel" pitchFamily="34" charset="0"/>
              </a:rPr>
              <a:t>“Good to have a chance to step away from desk”</a:t>
            </a:r>
          </a:p>
          <a:p>
            <a:pPr>
              <a:lnSpc>
                <a:spcPct val="80000"/>
              </a:lnSpc>
              <a:buFont typeface="Arial" charset="0"/>
              <a:buChar char="•"/>
            </a:pPr>
            <a:r>
              <a:rPr lang="en-GB" sz="1100" i="1" dirty="0">
                <a:latin typeface="Corbel" pitchFamily="34" charset="0"/>
              </a:rPr>
              <a:t>”Good to get some information regarding the organisation/departmental vision”.</a:t>
            </a:r>
          </a:p>
          <a:p>
            <a:pPr>
              <a:lnSpc>
                <a:spcPct val="80000"/>
              </a:lnSpc>
              <a:buFont typeface="Arial" charset="0"/>
              <a:buChar char="•"/>
            </a:pPr>
            <a:r>
              <a:rPr lang="en-GB" sz="1100" i="1" dirty="0">
                <a:latin typeface="Corbel" pitchFamily="34" charset="0"/>
              </a:rPr>
              <a:t>“Good to see posters from other areas of HR &amp; OD”</a:t>
            </a:r>
          </a:p>
          <a:p>
            <a:pPr>
              <a:lnSpc>
                <a:spcPct val="80000"/>
              </a:lnSpc>
              <a:buFont typeface="Arial" charset="0"/>
              <a:buChar char="•"/>
            </a:pPr>
            <a:r>
              <a:rPr lang="en-GB" sz="1100" i="1" dirty="0">
                <a:latin typeface="Corbel" pitchFamily="34" charset="0"/>
              </a:rPr>
              <a:t>“Set table plan, a good way in meeting people from other areas of HR &amp; OD”</a:t>
            </a:r>
          </a:p>
          <a:p>
            <a:pPr>
              <a:lnSpc>
                <a:spcPct val="80000"/>
              </a:lnSpc>
              <a:buFont typeface="Arial" charset="0"/>
              <a:buChar char="•"/>
            </a:pPr>
            <a:r>
              <a:rPr lang="en-GB" sz="1100" i="1" dirty="0">
                <a:latin typeface="Corbel" pitchFamily="34" charset="0"/>
              </a:rPr>
              <a:t>“Resilience session was fantastic!”</a:t>
            </a:r>
          </a:p>
          <a:p>
            <a:pPr>
              <a:lnSpc>
                <a:spcPct val="80000"/>
              </a:lnSpc>
              <a:buFont typeface="Arial" charset="0"/>
              <a:buChar char="•"/>
            </a:pPr>
            <a:r>
              <a:rPr lang="en-GB" sz="1100" i="1" dirty="0">
                <a:latin typeface="Corbel" pitchFamily="34" charset="0"/>
              </a:rPr>
              <a:t>“Being together as a team and everyone getting the message at the same time”</a:t>
            </a:r>
          </a:p>
          <a:p>
            <a:pPr>
              <a:lnSpc>
                <a:spcPct val="80000"/>
              </a:lnSpc>
              <a:buFont typeface="Arial" charset="0"/>
              <a:buChar char="•"/>
            </a:pPr>
            <a:r>
              <a:rPr lang="en-GB" sz="1100" i="1" dirty="0">
                <a:latin typeface="Corbel" pitchFamily="34" charset="0"/>
              </a:rPr>
              <a:t>“Well organised - Liked the style and variation of the day.”</a:t>
            </a:r>
          </a:p>
          <a:p>
            <a:pPr>
              <a:lnSpc>
                <a:spcPct val="80000"/>
              </a:lnSpc>
              <a:buFont typeface="Arial" charset="0"/>
              <a:buChar char="•"/>
            </a:pPr>
            <a:r>
              <a:rPr lang="en-GB" sz="1100" i="1" dirty="0">
                <a:latin typeface="Corbel" pitchFamily="34" charset="0"/>
              </a:rPr>
              <a:t>“Visible leaders”</a:t>
            </a:r>
          </a:p>
          <a:p>
            <a:pPr>
              <a:lnSpc>
                <a:spcPct val="80000"/>
              </a:lnSpc>
              <a:buFont typeface="Arial" charset="0"/>
              <a:buChar char="•"/>
            </a:pPr>
            <a:r>
              <a:rPr lang="en-GB" sz="1100" i="1" dirty="0">
                <a:latin typeface="Corbel" pitchFamily="34" charset="0"/>
              </a:rPr>
              <a:t>“Good to have a better understanding of all the demands faced by each team and their achievements.”</a:t>
            </a:r>
          </a:p>
          <a:p>
            <a:pPr>
              <a:lnSpc>
                <a:spcPct val="80000"/>
              </a:lnSpc>
              <a:buFont typeface="Arial" charset="0"/>
              <a:buChar char="•"/>
            </a:pPr>
            <a:r>
              <a:rPr lang="en-GB" sz="1100" i="1" dirty="0">
                <a:latin typeface="Corbel" pitchFamily="34" charset="0"/>
              </a:rPr>
              <a:t>“Positive energy in the room through out the day”.</a:t>
            </a:r>
          </a:p>
          <a:p>
            <a:pPr>
              <a:lnSpc>
                <a:spcPct val="80000"/>
              </a:lnSpc>
              <a:buFont typeface="Arial" charset="0"/>
              <a:buChar char="•"/>
            </a:pPr>
            <a:r>
              <a:rPr lang="en-GB" sz="1100" i="1" dirty="0">
                <a:latin typeface="Corbel" pitchFamily="34" charset="0"/>
              </a:rPr>
              <a:t>“Bake off great way to learn about each leader – visible leaders”</a:t>
            </a:r>
          </a:p>
          <a:p>
            <a:pPr>
              <a:lnSpc>
                <a:spcPct val="80000"/>
              </a:lnSpc>
              <a:buFont typeface="Arial" charset="0"/>
              <a:buChar char="•"/>
            </a:pPr>
            <a:r>
              <a:rPr lang="en-GB" sz="1100" i="1" dirty="0">
                <a:latin typeface="Corbel" pitchFamily="34" charset="0"/>
              </a:rPr>
              <a:t>“Engaging without pressure to take part”</a:t>
            </a:r>
          </a:p>
          <a:p>
            <a:pPr>
              <a:lnSpc>
                <a:spcPct val="80000"/>
              </a:lnSpc>
              <a:buFont typeface="Arial" charset="0"/>
              <a:buChar char="•"/>
            </a:pPr>
            <a:r>
              <a:rPr lang="en-GB" sz="1100" i="1" dirty="0">
                <a:latin typeface="Corbel" pitchFamily="34" charset="0"/>
              </a:rPr>
              <a:t>“Felt involved throughout the day”</a:t>
            </a:r>
          </a:p>
          <a:p>
            <a:pPr>
              <a:lnSpc>
                <a:spcPct val="80000"/>
              </a:lnSpc>
              <a:buFont typeface="Arial" charset="0"/>
              <a:buChar char="•"/>
            </a:pPr>
            <a:r>
              <a:rPr lang="en-GB" sz="1100" i="1" dirty="0">
                <a:latin typeface="Corbel" pitchFamily="34" charset="0"/>
              </a:rPr>
              <a:t>“The openness and honesty of the conversation “</a:t>
            </a:r>
          </a:p>
          <a:p>
            <a:pPr>
              <a:lnSpc>
                <a:spcPct val="80000"/>
              </a:lnSpc>
              <a:buFont typeface="Arial" charset="0"/>
              <a:buChar char="•"/>
            </a:pPr>
            <a:endParaRPr lang="en-GB" sz="1100" dirty="0">
              <a:latin typeface="Corbel" pitchFamily="34" charset="0"/>
            </a:endParaRPr>
          </a:p>
          <a:p>
            <a:pPr>
              <a:lnSpc>
                <a:spcPct val="80000"/>
              </a:lnSpc>
            </a:pPr>
            <a:endParaRPr lang="en-GB" sz="1100" dirty="0">
              <a:latin typeface="Corbel" pitchFamily="34" charset="0"/>
            </a:endParaRPr>
          </a:p>
          <a:p>
            <a:pPr>
              <a:lnSpc>
                <a:spcPct val="80000"/>
              </a:lnSpc>
            </a:pPr>
            <a:r>
              <a:rPr lang="en-GB" sz="1100" dirty="0">
                <a:latin typeface="Corbel" pitchFamily="34" charset="0"/>
              </a:rPr>
              <a:t>THANK YOU!</a:t>
            </a:r>
          </a:p>
        </p:txBody>
      </p:sp>
      <p:sp>
        <p:nvSpPr>
          <p:cNvPr id="7" name="TextBox 6"/>
          <p:cNvSpPr txBox="1"/>
          <p:nvPr/>
        </p:nvSpPr>
        <p:spPr>
          <a:xfrm>
            <a:off x="3779838" y="692150"/>
            <a:ext cx="5184775" cy="2677656"/>
          </a:xfrm>
          <a:prstGeom prst="rect">
            <a:avLst/>
          </a:prstGeom>
          <a:solidFill>
            <a:schemeClr val="accent1">
              <a:lumMod val="20000"/>
              <a:lumOff val="80000"/>
            </a:schemeClr>
          </a:solidFill>
          <a:ln>
            <a:solidFill>
              <a:schemeClr val="accent1">
                <a:lumMod val="75000"/>
              </a:schemeClr>
            </a:solidFill>
          </a:ln>
        </p:spPr>
        <p:txBody>
          <a:bodyPr wrap="square">
            <a:spAutoFit/>
          </a:bodyPr>
          <a:lstStyle/>
          <a:p>
            <a:pPr algn="just">
              <a:defRPr/>
            </a:pPr>
            <a:r>
              <a:rPr lang="en-GB" sz="1050" dirty="0">
                <a:latin typeface="+mn-lt"/>
                <a:ea typeface="Calibri" pitchFamily="34" charset="0"/>
                <a:cs typeface="Times New Roman" pitchFamily="18" charset="0"/>
              </a:rPr>
              <a:t>In terms of what we need to be focussing on in the future, here are Janis’ thoughts:</a:t>
            </a:r>
          </a:p>
          <a:p>
            <a:pPr algn="just">
              <a:defRPr/>
            </a:pPr>
            <a:endParaRPr lang="en-GB" sz="1050" dirty="0">
              <a:latin typeface="+mn-lt"/>
              <a:ea typeface="Calibri" pitchFamily="34" charset="0"/>
              <a:cs typeface="Times New Roman" pitchFamily="18" charset="0"/>
            </a:endParaRPr>
          </a:p>
          <a:p>
            <a:pPr algn="just">
              <a:defRPr/>
            </a:pPr>
            <a:r>
              <a:rPr lang="en-GB" sz="1050" i="1" dirty="0">
                <a:latin typeface="+mn-lt"/>
                <a:ea typeface="Calibri" pitchFamily="34" charset="0"/>
                <a:cs typeface="Times New Roman" pitchFamily="18" charset="0"/>
              </a:rPr>
              <a:t>“In my first few months in post as Interim Director of HR &amp; OD my assessment of our priorities for actions is:</a:t>
            </a:r>
          </a:p>
          <a:p>
            <a:pPr algn="just">
              <a:buFontTx/>
              <a:buChar char="•"/>
              <a:defRPr/>
            </a:pPr>
            <a:r>
              <a:rPr lang="en-GB" sz="1050" i="1" dirty="0">
                <a:latin typeface="+mn-lt"/>
                <a:ea typeface="Calibri" pitchFamily="34" charset="0"/>
                <a:cs typeface="Times New Roman" pitchFamily="18" charset="0"/>
              </a:rPr>
              <a:t>We need to be role models for ‘Our Values into Action’ and </a:t>
            </a:r>
            <a:r>
              <a:rPr lang="en-GB" sz="1050" i="1" dirty="0" err="1">
                <a:latin typeface="+mn-lt"/>
                <a:ea typeface="Calibri" pitchFamily="34" charset="0"/>
                <a:cs typeface="Times New Roman" pitchFamily="18" charset="0"/>
              </a:rPr>
              <a:t>iMatter</a:t>
            </a:r>
            <a:endParaRPr lang="en-GB" sz="1050" i="1" dirty="0">
              <a:latin typeface="+mn-lt"/>
              <a:cs typeface="Arial" pitchFamily="34" charset="0"/>
            </a:endParaRPr>
          </a:p>
          <a:p>
            <a:pPr algn="just" eaLnBrk="0" hangingPunct="0">
              <a:buFontTx/>
              <a:buChar char="•"/>
              <a:defRPr/>
            </a:pPr>
            <a:r>
              <a:rPr lang="en-GB" sz="1050" i="1" dirty="0">
                <a:latin typeface="+mn-lt"/>
                <a:ea typeface="Calibri" pitchFamily="34" charset="0"/>
                <a:cs typeface="Times New Roman" pitchFamily="18" charset="0"/>
              </a:rPr>
              <a:t>Refresh and re-energise our approach to Staff Governance</a:t>
            </a:r>
            <a:endParaRPr lang="en-GB" sz="1050" i="1" dirty="0">
              <a:latin typeface="+mn-lt"/>
              <a:cs typeface="Arial" pitchFamily="34" charset="0"/>
            </a:endParaRPr>
          </a:p>
          <a:p>
            <a:pPr algn="just" eaLnBrk="0" hangingPunct="0">
              <a:buFontTx/>
              <a:buChar char="•"/>
              <a:defRPr/>
            </a:pPr>
            <a:r>
              <a:rPr lang="en-GB" sz="1050" i="1" dirty="0">
                <a:latin typeface="+mn-lt"/>
                <a:ea typeface="Calibri" pitchFamily="34" charset="0"/>
                <a:cs typeface="Times New Roman" pitchFamily="18" charset="0"/>
              </a:rPr>
              <a:t>Create a framework  for staff engagement and experience ( becoming a listening organisation)</a:t>
            </a:r>
            <a:endParaRPr lang="en-GB" sz="1050" i="1" dirty="0">
              <a:latin typeface="+mn-lt"/>
              <a:cs typeface="Arial" pitchFamily="34" charset="0"/>
            </a:endParaRPr>
          </a:p>
          <a:p>
            <a:pPr algn="just" eaLnBrk="0" hangingPunct="0">
              <a:buFontTx/>
              <a:buChar char="•"/>
              <a:defRPr/>
            </a:pPr>
            <a:r>
              <a:rPr lang="en-GB" sz="1050" i="1" dirty="0">
                <a:latin typeface="+mn-lt"/>
                <a:ea typeface="Calibri" pitchFamily="34" charset="0"/>
                <a:cs typeface="Times New Roman" pitchFamily="18" charset="0"/>
              </a:rPr>
              <a:t>Develop a strategy for a sustainable and integrated workforce (a planned &amp; multi-professional approach, up our game on Modern Apprenticeships).</a:t>
            </a:r>
          </a:p>
          <a:p>
            <a:pPr algn="just">
              <a:buFont typeface="Arial" pitchFamily="34" charset="0"/>
              <a:buChar char="•"/>
              <a:defRPr/>
            </a:pPr>
            <a:r>
              <a:rPr lang="en-GB" sz="1050" i="1" dirty="0">
                <a:latin typeface="+mn-lt"/>
              </a:rPr>
              <a:t>Review the leadership arrangements for EED </a:t>
            </a:r>
          </a:p>
          <a:p>
            <a:pPr algn="just">
              <a:buFont typeface="Arial" pitchFamily="34" charset="0"/>
              <a:buChar char="•"/>
              <a:defRPr/>
            </a:pPr>
            <a:r>
              <a:rPr lang="en-GB" sz="1050" i="1" dirty="0">
                <a:latin typeface="+mn-lt"/>
              </a:rPr>
              <a:t>Become advocates for leadership development</a:t>
            </a:r>
          </a:p>
          <a:p>
            <a:pPr algn="just">
              <a:buFont typeface="Arial" pitchFamily="34" charset="0"/>
              <a:buChar char="•"/>
              <a:defRPr/>
            </a:pPr>
            <a:r>
              <a:rPr lang="en-GB" sz="1050" i="1" dirty="0">
                <a:latin typeface="+mn-lt"/>
              </a:rPr>
              <a:t>Become champions of quality improvement</a:t>
            </a:r>
          </a:p>
          <a:p>
            <a:pPr algn="just">
              <a:buFont typeface="Arial" pitchFamily="34" charset="0"/>
              <a:buChar char="•"/>
              <a:defRPr/>
            </a:pPr>
            <a:r>
              <a:rPr lang="en-GB" sz="1050" i="1" dirty="0">
                <a:latin typeface="+mn-lt"/>
              </a:rPr>
              <a:t>Use big data and technology to enable and support our customers</a:t>
            </a:r>
          </a:p>
          <a:p>
            <a:pPr algn="just">
              <a:buFont typeface="Arial" pitchFamily="34" charset="0"/>
              <a:buChar char="•"/>
              <a:defRPr/>
            </a:pPr>
            <a:r>
              <a:rPr lang="en-GB" sz="1050" i="1" dirty="0">
                <a:latin typeface="+mn-lt"/>
              </a:rPr>
              <a:t>Influence the national HR Shared Services Agenda</a:t>
            </a:r>
          </a:p>
          <a:p>
            <a:pPr algn="just">
              <a:buFont typeface="Arial" pitchFamily="34" charset="0"/>
              <a:buChar char="•"/>
              <a:defRPr/>
            </a:pPr>
            <a:r>
              <a:rPr lang="en-GB" sz="1050" i="1" dirty="0">
                <a:latin typeface="+mn-lt"/>
              </a:rPr>
              <a:t>Keep the show on the road!”</a:t>
            </a:r>
          </a:p>
        </p:txBody>
      </p:sp>
      <p:sp>
        <p:nvSpPr>
          <p:cNvPr id="10" name="Rectangle 9"/>
          <p:cNvSpPr/>
          <p:nvPr/>
        </p:nvSpPr>
        <p:spPr>
          <a:xfrm>
            <a:off x="3779912" y="5157192"/>
            <a:ext cx="5184576" cy="360040"/>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b="1" dirty="0">
                <a:solidFill>
                  <a:schemeClr val="bg1"/>
                </a:solidFill>
                <a:cs typeface="Arial" charset="0"/>
              </a:rPr>
              <a:t>Further Information</a:t>
            </a:r>
            <a:endParaRPr lang="en-GB" sz="1400" b="1" dirty="0">
              <a:solidFill>
                <a:schemeClr val="bg1"/>
              </a:solidFill>
              <a:ea typeface="Aparajita"/>
              <a:cs typeface="Aparajita"/>
            </a:endParaRPr>
          </a:p>
        </p:txBody>
      </p:sp>
      <p:sp>
        <p:nvSpPr>
          <p:cNvPr id="11" name="TextBox 10"/>
          <p:cNvSpPr txBox="1"/>
          <p:nvPr/>
        </p:nvSpPr>
        <p:spPr>
          <a:xfrm>
            <a:off x="3779838" y="5516563"/>
            <a:ext cx="5113337" cy="938719"/>
          </a:xfrm>
          <a:prstGeom prst="rect">
            <a:avLst/>
          </a:prstGeom>
          <a:solidFill>
            <a:schemeClr val="accent3">
              <a:lumMod val="20000"/>
              <a:lumOff val="80000"/>
            </a:schemeClr>
          </a:solidFill>
          <a:ln w="3175">
            <a:solidFill>
              <a:schemeClr val="accent3"/>
            </a:solidFill>
          </a:ln>
        </p:spPr>
        <p:txBody>
          <a:bodyPr>
            <a:spAutoFit/>
          </a:bodyPr>
          <a:lstStyle/>
          <a:p>
            <a:r>
              <a:rPr lang="en-GB" sz="1100" dirty="0">
                <a:latin typeface="Corbel" pitchFamily="34" charset="0"/>
              </a:rPr>
              <a:t>If anyone would like to complete an on-line  questionnaire on personal resilience go to </a:t>
            </a:r>
            <a:r>
              <a:rPr lang="en-GB" sz="1100" dirty="0" smtClean="0">
                <a:latin typeface="Corbel" pitchFamily="34" charset="0"/>
                <a:hlinkClick r:id="rId2"/>
              </a:rPr>
              <a:t>www.testyourrq.com</a:t>
            </a:r>
            <a:r>
              <a:rPr lang="en-GB" sz="1100" i="1" dirty="0" smtClean="0"/>
              <a:t>.</a:t>
            </a:r>
            <a:r>
              <a:rPr lang="en-GB" sz="1100" dirty="0" smtClean="0">
                <a:latin typeface="Corbel" pitchFamily="34" charset="0"/>
              </a:rPr>
              <a:t>   </a:t>
            </a:r>
            <a:r>
              <a:rPr lang="en-GB" sz="1100" dirty="0">
                <a:latin typeface="Corbel" pitchFamily="34" charset="0"/>
              </a:rPr>
              <a:t>This is a questionnaire we recommend to participants on our Playing to your Strengths Leadership programme and the feedback is very positive.</a:t>
            </a:r>
          </a:p>
          <a:p>
            <a:r>
              <a:rPr lang="en-GB" sz="1100" dirty="0">
                <a:latin typeface="Corbel" pitchFamily="34" charset="0"/>
              </a:rPr>
              <a:t>Copies of </a:t>
            </a:r>
            <a:r>
              <a:rPr lang="en-GB" sz="1100" dirty="0">
                <a:latin typeface="Corbel" pitchFamily="34" charset="0"/>
                <a:hlinkClick r:id="rId3"/>
              </a:rPr>
              <a:t>Staffordshire slides </a:t>
            </a:r>
            <a:r>
              <a:rPr lang="en-GB" sz="1100" dirty="0">
                <a:latin typeface="Corbel" pitchFamily="34" charset="0"/>
              </a:rPr>
              <a:t>and </a:t>
            </a:r>
            <a:r>
              <a:rPr lang="en-GB" sz="1100" dirty="0">
                <a:latin typeface="Corbel" pitchFamily="34" charset="0"/>
                <a:hlinkClick r:id="rId4"/>
              </a:rPr>
              <a:t>workbook</a:t>
            </a:r>
            <a:r>
              <a:rPr lang="en-GB" sz="1100" dirty="0">
                <a:latin typeface="Corbel" pitchFamily="34" charset="0"/>
              </a:rPr>
              <a:t> are also available </a:t>
            </a:r>
            <a:r>
              <a:rPr lang="en-GB" sz="1100" dirty="0" smtClean="0">
                <a:latin typeface="Corbel" pitchFamily="34" charset="0"/>
              </a:rPr>
              <a:t>on our HR&amp;OD Forum on  the internal intranet site along </a:t>
            </a:r>
            <a:r>
              <a:rPr lang="en-GB" sz="1100" dirty="0">
                <a:latin typeface="Corbel" pitchFamily="34" charset="0"/>
              </a:rPr>
              <a:t>with Janis Butler’s </a:t>
            </a:r>
            <a:r>
              <a:rPr lang="en-GB" sz="1100" dirty="0">
                <a:latin typeface="Corbel" pitchFamily="34" charset="0"/>
                <a:hlinkClick r:id="rId5"/>
              </a:rPr>
              <a:t>presentation</a:t>
            </a:r>
            <a:r>
              <a:rPr lang="en-GB" sz="1100" dirty="0">
                <a:latin typeface="Corbel" pitchFamily="34" charset="0"/>
              </a:rPr>
              <a:t>.</a:t>
            </a:r>
          </a:p>
        </p:txBody>
      </p:sp>
      <p:sp>
        <p:nvSpPr>
          <p:cNvPr id="12" name="Rectangle 11"/>
          <p:cNvSpPr/>
          <p:nvPr/>
        </p:nvSpPr>
        <p:spPr>
          <a:xfrm>
            <a:off x="179512" y="4869160"/>
            <a:ext cx="3384376" cy="360040"/>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b="1" dirty="0">
                <a:solidFill>
                  <a:schemeClr val="bg1"/>
                </a:solidFill>
                <a:cs typeface="Arial" charset="0"/>
              </a:rPr>
              <a:t>What next?</a:t>
            </a:r>
            <a:endParaRPr lang="en-GB" sz="1400" b="1" dirty="0">
              <a:solidFill>
                <a:schemeClr val="bg1"/>
              </a:solidFill>
              <a:ea typeface="Aparajita"/>
              <a:cs typeface="Aparajita"/>
            </a:endParaRPr>
          </a:p>
        </p:txBody>
      </p:sp>
      <p:sp>
        <p:nvSpPr>
          <p:cNvPr id="13" name="Rectangle 12"/>
          <p:cNvSpPr/>
          <p:nvPr/>
        </p:nvSpPr>
        <p:spPr bwMode="auto">
          <a:xfrm>
            <a:off x="179388" y="5300663"/>
            <a:ext cx="3384550" cy="1368425"/>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marL="171450" indent="-171450">
              <a:defRPr/>
            </a:pPr>
            <a:r>
              <a:rPr lang="en-GB" sz="1100" dirty="0">
                <a:solidFill>
                  <a:schemeClr val="tx1"/>
                </a:solidFill>
              </a:rPr>
              <a:t>The planning team have already started thinking about an event for 2017, so if you have any ideas please email them: Lindy Manson, Tracy Stewart, Susanne Newlands &amp; Kris Aitken. </a:t>
            </a:r>
          </a:p>
          <a:p>
            <a:pPr marL="171450" indent="-171450">
              <a:defRPr/>
            </a:pPr>
            <a:endParaRPr lang="en-GB" sz="1200" b="1" dirty="0">
              <a:solidFill>
                <a:srgbClr val="FF0000"/>
              </a:solidFill>
            </a:endParaRPr>
          </a:p>
          <a:p>
            <a:pPr marL="171450" indent="-171450" algn="ctr">
              <a:defRPr/>
            </a:pPr>
            <a:r>
              <a:rPr lang="en-GB" sz="1200" b="1" dirty="0">
                <a:solidFill>
                  <a:srgbClr val="FF0000"/>
                </a:solidFill>
              </a:rPr>
              <a:t>SAVE THE DATES:</a:t>
            </a:r>
          </a:p>
          <a:p>
            <a:pPr marL="171450" indent="-171450" algn="ctr">
              <a:defRPr/>
            </a:pPr>
            <a:r>
              <a:rPr lang="en-GB" sz="1200" b="1" dirty="0">
                <a:solidFill>
                  <a:srgbClr val="FF0000"/>
                </a:solidFill>
              </a:rPr>
              <a:t>8th and 13</a:t>
            </a:r>
            <a:r>
              <a:rPr lang="en-GB" sz="1200" b="1" baseline="30000" dirty="0">
                <a:solidFill>
                  <a:srgbClr val="FF0000"/>
                </a:solidFill>
              </a:rPr>
              <a:t>th</a:t>
            </a:r>
            <a:r>
              <a:rPr lang="en-GB" sz="1200" b="1" dirty="0">
                <a:solidFill>
                  <a:srgbClr val="FF0000"/>
                </a:solidFill>
              </a:rPr>
              <a:t> December 2017 – Faith Mission </a:t>
            </a:r>
          </a:p>
          <a:p>
            <a:pPr marL="171450" indent="-171450">
              <a:buFont typeface="Arial" pitchFamily="34" charset="0"/>
              <a:buChar char="•"/>
              <a:defRPr/>
            </a:pPr>
            <a:endParaRPr lang="en-GB" sz="1200" dirty="0">
              <a:solidFill>
                <a:schemeClr val="bg1"/>
              </a:solidFill>
            </a:endParaRPr>
          </a:p>
        </p:txBody>
      </p:sp>
      <p:sp>
        <p:nvSpPr>
          <p:cNvPr id="14" name="Rectangle 13"/>
          <p:cNvSpPr/>
          <p:nvPr/>
        </p:nvSpPr>
        <p:spPr>
          <a:xfrm>
            <a:off x="3779912" y="116632"/>
            <a:ext cx="5184576"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1400" b="1" dirty="0">
              <a:solidFill>
                <a:srgbClr val="F2F2F2"/>
              </a:solidFill>
              <a:ea typeface="Aparajita"/>
              <a:cs typeface="Aparajita"/>
            </a:endParaRPr>
          </a:p>
          <a:p>
            <a:pPr algn="ctr">
              <a:defRPr/>
            </a:pPr>
            <a:r>
              <a:rPr lang="en-GB" sz="1400" b="1" dirty="0">
                <a:solidFill>
                  <a:srgbClr val="F2F2F2"/>
                </a:solidFill>
                <a:ea typeface="Aparajita"/>
                <a:cs typeface="Aparajita"/>
              </a:rPr>
              <a:t>Future priorities for HR&amp;OD</a:t>
            </a:r>
          </a:p>
          <a:p>
            <a:pPr algn="ctr">
              <a:defRPr/>
            </a:pPr>
            <a:endParaRPr lang="en-GB" sz="1400" b="1" dirty="0">
              <a:solidFill>
                <a:srgbClr val="F2F2F2"/>
              </a:solidFill>
              <a:ea typeface="Aparajita"/>
              <a:cs typeface="Aparajita"/>
            </a:endParaRPr>
          </a:p>
        </p:txBody>
      </p:sp>
      <p:sp>
        <p:nvSpPr>
          <p:cNvPr id="15" name="Rectangle 14"/>
          <p:cNvSpPr/>
          <p:nvPr/>
        </p:nvSpPr>
        <p:spPr>
          <a:xfrm>
            <a:off x="3779912" y="3429000"/>
            <a:ext cx="5184576" cy="432048"/>
          </a:xfrm>
          <a:prstGeom prst="rect">
            <a:avLst/>
          </a:prstGeom>
          <a:solidFill>
            <a:schemeClr val="accent4">
              <a:lumMod val="75000"/>
            </a:schemeClr>
          </a:solidFill>
          <a:ln>
            <a:noFill/>
          </a:ln>
          <a:effectLst>
            <a:glow rad="63500">
              <a:schemeClr val="accent1">
                <a:satMod val="175000"/>
                <a:alpha val="40000"/>
              </a:schemeClr>
            </a:glow>
            <a:outerShdw blurRad="50800" dist="38100" dir="2700000" algn="tl"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anchor="ctr"/>
          <a:lstStyle/>
          <a:p>
            <a:pPr algn="ctr"/>
            <a:r>
              <a:rPr lang="en-GB" sz="1400" b="1">
                <a:solidFill>
                  <a:schemeClr val="bg1"/>
                </a:solidFill>
                <a:cs typeface="Arial" charset="0"/>
              </a:rPr>
              <a:t>Some quotes on resilience ………</a:t>
            </a:r>
            <a:endParaRPr lang="en-GB" sz="1400" b="1">
              <a:solidFill>
                <a:schemeClr val="bg1"/>
              </a:solidFill>
              <a:ea typeface="Aparajita"/>
              <a:cs typeface="Aparajita"/>
            </a:endParaRPr>
          </a:p>
        </p:txBody>
      </p:sp>
      <p:sp>
        <p:nvSpPr>
          <p:cNvPr id="16" name="TextBox 15"/>
          <p:cNvSpPr txBox="1"/>
          <p:nvPr/>
        </p:nvSpPr>
        <p:spPr>
          <a:xfrm>
            <a:off x="3779838" y="3933825"/>
            <a:ext cx="3744912" cy="1192213"/>
          </a:xfrm>
          <a:prstGeom prst="rect">
            <a:avLst/>
          </a:prstGeom>
          <a:solidFill>
            <a:schemeClr val="accent4">
              <a:lumMod val="20000"/>
              <a:lumOff val="80000"/>
            </a:schemeClr>
          </a:solidFill>
          <a:ln>
            <a:solidFill>
              <a:schemeClr val="accent4"/>
            </a:solidFill>
          </a:ln>
        </p:spPr>
        <p:txBody>
          <a:bodyPr>
            <a:spAutoFit/>
          </a:bodyPr>
          <a:lstStyle/>
          <a:p>
            <a:pPr>
              <a:defRPr/>
            </a:pPr>
            <a:r>
              <a:rPr lang="en-GB" sz="1000" i="1" dirty="0">
                <a:latin typeface="+mn-lt"/>
              </a:rPr>
              <a:t>“Resilience is not about ‘bouncing back’, you are not a rubber ball…. Resilience is about flexibility.”</a:t>
            </a:r>
          </a:p>
          <a:p>
            <a:pPr>
              <a:defRPr/>
            </a:pPr>
            <a:r>
              <a:rPr lang="en-GB" sz="1000" i="1" dirty="0">
                <a:latin typeface="+mn-lt"/>
              </a:rPr>
              <a:t>“You can’t lower the bar…you need to rise to it.”</a:t>
            </a:r>
          </a:p>
          <a:p>
            <a:pPr algn="r">
              <a:defRPr/>
            </a:pPr>
            <a:r>
              <a:rPr lang="en-GB" sz="1050" i="1" dirty="0">
                <a:latin typeface="Berlin Sans FB Demi" pitchFamily="34" charset="0"/>
              </a:rPr>
              <a:t> </a:t>
            </a:r>
            <a:r>
              <a:rPr lang="en-GB" sz="1050" dirty="0">
                <a:latin typeface="Brush Script MT" pitchFamily="66" charset="0"/>
              </a:rPr>
              <a:t>Prof Marc Jones, Staffordshire University</a:t>
            </a:r>
          </a:p>
          <a:p>
            <a:pPr>
              <a:defRPr/>
            </a:pPr>
            <a:r>
              <a:rPr lang="en-GB" sz="1050" i="1" dirty="0">
                <a:latin typeface="+mn-lt"/>
              </a:rPr>
              <a:t>“</a:t>
            </a:r>
            <a:r>
              <a:rPr lang="en-GB" sz="1000" i="1" dirty="0">
                <a:latin typeface="+mn-lt"/>
              </a:rPr>
              <a:t>We are what we repeatedly do….excellence, therefore, isn’t just an act, but a habit and life isn’t just a series of events, but an on-going process of self-definition” </a:t>
            </a:r>
            <a:r>
              <a:rPr lang="en-GB" sz="1050" dirty="0">
                <a:latin typeface="+mn-lt"/>
              </a:rPr>
              <a:t> </a:t>
            </a:r>
            <a:r>
              <a:rPr lang="en-GB" sz="1050" dirty="0">
                <a:latin typeface="Brush Script MT" pitchFamily="66" charset="0"/>
              </a:rPr>
              <a:t>Aristotle</a:t>
            </a:r>
          </a:p>
        </p:txBody>
      </p:sp>
      <p:pic>
        <p:nvPicPr>
          <p:cNvPr id="18454" name="Picture 19" descr="high jumper.PNG"/>
          <p:cNvPicPr>
            <a:picLocks noChangeAspect="1"/>
          </p:cNvPicPr>
          <p:nvPr/>
        </p:nvPicPr>
        <p:blipFill>
          <a:blip r:embed="rId6" cstate="print"/>
          <a:srcRect/>
          <a:stretch>
            <a:fillRect/>
          </a:stretch>
        </p:blipFill>
        <p:spPr bwMode="auto">
          <a:xfrm>
            <a:off x="7596188" y="3933825"/>
            <a:ext cx="1296987"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3176</TotalTime>
  <Words>1406</Words>
  <Application>Microsoft Office PowerPoint</Application>
  <PresentationFormat>On-screen Show (4:3)</PresentationFormat>
  <Paragraphs>107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Module</vt:lpstr>
      <vt:lpstr>NHS Lothian  iMatter Team Case Study</vt:lpstr>
      <vt:lpstr>Slide 2</vt:lpstr>
      <vt:lpstr>Slide 3</vt:lpstr>
      <vt:lpstr>Slide 4</vt:lpstr>
      <vt:lpstr>Slide 5</vt:lpstr>
      <vt:lpstr>Slide 6</vt:lpstr>
      <vt:lpstr>Slide 7</vt:lpstr>
    </vt:vector>
  </TitlesOfParts>
  <Company>NHS Quality Improvement Scotland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deepaj</dc:creator>
  <cp:lastModifiedBy>Steven Haddow</cp:lastModifiedBy>
  <cp:revision>320</cp:revision>
  <cp:lastPrinted>2016-11-24T16:26:48Z</cp:lastPrinted>
  <dcterms:created xsi:type="dcterms:W3CDTF">2011-03-30T12:24:27Z</dcterms:created>
  <dcterms:modified xsi:type="dcterms:W3CDTF">2017-12-19T17:45:52Z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A14133859</vt:lpwstr>
  </property>
  <property fmtid="{D5CDD505-2E9C-101B-9397-08002B2CF9AE}" pid="4" name="Objective-Title">
    <vt:lpwstr>Strengthening the links 5 - flash report - April 2016</vt:lpwstr>
  </property>
  <property fmtid="{D5CDD505-2E9C-101B-9397-08002B2CF9AE}" pid="5" name="Objective-Comment">
    <vt:lpwstr>
    </vt:lpwstr>
  </property>
  <property fmtid="{D5CDD505-2E9C-101B-9397-08002B2CF9AE}" pid="6" name="Objective-CreationStamp">
    <vt:filetime>2016-04-28T12:54:18Z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2016-04-28T12:54:22Z</vt:filetime>
  </property>
  <property fmtid="{D5CDD505-2E9C-101B-9397-08002B2CF9AE}" pid="11" name="Objective-Owner">
    <vt:lpwstr>Laing, Charles C (Z419092)</vt:lpwstr>
  </property>
  <property fmtid="{D5CDD505-2E9C-101B-9397-08002B2CF9AE}" pid="12" name="Objective-Path">
    <vt:lpwstr>Objective Global Folder:SG File Plan:Health, nutrition and care:Health care:Primary health care:Research and analysis: Primary health care:Integration and Reshaping Care: Workforce Integration: 2014-2019:</vt:lpwstr>
  </property>
  <property fmtid="{D5CDD505-2E9C-101B-9397-08002B2CF9AE}" pid="13" name="Objective-Parent">
    <vt:lpwstr>Integration and Reshaping Care: Workforce Integration: 2014-2019</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i4>1</vt:i4>
  </property>
  <property fmtid="{D5CDD505-2E9C-101B-9397-08002B2CF9AE}" pid="17" name="Objective-VersionComment">
    <vt:lpwstr>First version</vt:lpwstr>
  </property>
  <property fmtid="{D5CDD505-2E9C-101B-9397-08002B2CF9AE}" pid="18" name="Objective-FileNumber">
    <vt:lpwstr>
    </vt:lpwstr>
  </property>
  <property fmtid="{D5CDD505-2E9C-101B-9397-08002B2CF9AE}" pid="19" name="Objective-Classification">
    <vt:lpwstr>[Inherited - Not Protectively Marked]</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